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5143500" cx="9144000"/>
  <p:notesSz cx="6858000" cy="9144000"/>
  <p:embeddedFontLst>
    <p:embeddedFont>
      <p:font typeface="Raleway"/>
      <p:regular r:id="rId109"/>
      <p:bold r:id="rId110"/>
      <p:italic r:id="rId111"/>
      <p:boldItalic r:id="rId112"/>
    </p:embeddedFont>
    <p:embeddedFont>
      <p:font typeface="Inter"/>
      <p:regular r:id="rId113"/>
      <p:bold r:id="rId114"/>
      <p:italic r:id="rId115"/>
      <p:boldItalic r:id="rId116"/>
    </p:embeddedFont>
    <p:embeddedFont>
      <p:font typeface="JetBrains Mono"/>
      <p:regular r:id="rId117"/>
      <p:bold r:id="rId118"/>
      <p:italic r:id="rId119"/>
      <p:boldItalic r:id="rId120"/>
    </p:embeddedFont>
    <p:embeddedFont>
      <p:font typeface="Open Sans"/>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orient="horz" pos="1422">
          <p15:clr>
            <a:srgbClr val="9AA0A6"/>
          </p15:clr>
        </p15:guide>
        <p15:guide id="3" pos="184">
          <p15:clr>
            <a:srgbClr val="9AA0A6"/>
          </p15:clr>
        </p15:guide>
        <p15:guide id="4" pos="280">
          <p15:clr>
            <a:srgbClr val="9AA0A6"/>
          </p15:clr>
        </p15:guide>
        <p15:guide id="5" orient="horz" pos="15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422" orient="horz"/>
        <p:guide pos="184"/>
        <p:guide pos="280"/>
        <p:guide pos="155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aleway-regular.fntdata"/><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OpenSans-regular.fntdata"/><Relationship Id="rId25" Type="http://schemas.openxmlformats.org/officeDocument/2006/relationships/slide" Target="slides/slide20.xml"/><Relationship Id="rId120" Type="http://schemas.openxmlformats.org/officeDocument/2006/relationships/font" Target="fonts/JetBrains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4" Type="http://schemas.openxmlformats.org/officeDocument/2006/relationships/font" Target="fonts/OpenSans-boldItalic.fntdata"/><Relationship Id="rId123" Type="http://schemas.openxmlformats.org/officeDocument/2006/relationships/font" Target="fonts/OpenSans-italic.fntdata"/><Relationship Id="rId122" Type="http://schemas.openxmlformats.org/officeDocument/2006/relationships/font" Target="fonts/OpenSans-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JetBrainsMono-bold.fntdata"/><Relationship Id="rId117" Type="http://schemas.openxmlformats.org/officeDocument/2006/relationships/font" Target="fonts/JetBrainsMono-regular.fntdata"/><Relationship Id="rId116" Type="http://schemas.openxmlformats.org/officeDocument/2006/relationships/font" Target="fonts/Inter-boldItalic.fntdata"/><Relationship Id="rId115" Type="http://schemas.openxmlformats.org/officeDocument/2006/relationships/font" Target="fonts/Inter-italic.fntdata"/><Relationship Id="rId119" Type="http://schemas.openxmlformats.org/officeDocument/2006/relationships/font" Target="fonts/JetBrainsMono-italic.fntdata"/><Relationship Id="rId15" Type="http://schemas.openxmlformats.org/officeDocument/2006/relationships/slide" Target="slides/slide10.xml"/><Relationship Id="rId110" Type="http://schemas.openxmlformats.org/officeDocument/2006/relationships/font" Target="fonts/Raleway-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Inter-bold.fntdata"/><Relationship Id="rId18" Type="http://schemas.openxmlformats.org/officeDocument/2006/relationships/slide" Target="slides/slide13.xml"/><Relationship Id="rId113" Type="http://schemas.openxmlformats.org/officeDocument/2006/relationships/font" Target="fonts/Inter-regular.fntdata"/><Relationship Id="rId112" Type="http://schemas.openxmlformats.org/officeDocument/2006/relationships/font" Target="fonts/Raleway-boldItalic.fntdata"/><Relationship Id="rId111" Type="http://schemas.openxmlformats.org/officeDocument/2006/relationships/font" Target="fonts/Raleway-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mpiler/ir/ir.tree/gen/org/jetbrains/kotlin/ir/declarations/IrModuleFragment.kt#L25" TargetMode="External"/><Relationship Id="rId3" Type="http://schemas.openxmlformats.org/officeDocument/2006/relationships/hyperlink" Target="https://github.com/JetBrains/kotlin/blob/master/plugins/fir-plugin-prototype/src/org/jetbrains/kotlin/ir/plugin/AbstractTransformerForGenerator.kt#L23" TargetMode="External"/><Relationship Id="rId4" Type="http://schemas.openxmlformats.org/officeDocument/2006/relationships/hyperlink" Target="https://github.com/JetBrains/kotlin/blob/master/plugins/fir-plugin-prototype/src/org/jetbrains/kotlin/ir/plugin/AbstractTransformerForGenerator.kt#L27"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head-of-time_compilation" TargetMode="External"/><Relationship Id="rId3" Type="http://schemas.openxmlformats.org/officeDocument/2006/relationships/hyperlink" Target="https://en.wikipedia.org/wiki/Just-in-time_compilati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va" TargetMode="External"/><Relationship Id="rId3" Type="http://schemas.openxmlformats.org/officeDocument/2006/relationships/hyperlink" Target="https://dev.java/" TargetMode="External"/><Relationship Id="rId4" Type="http://schemas.openxmlformats.org/officeDocument/2006/relationships/hyperlink" Target="https://docs.oracle.com/en/java/index.html" TargetMode="External"/><Relationship Id="rId5" Type="http://schemas.openxmlformats.org/officeDocument/2006/relationships/hyperlink" Target="https://openjdk.or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exical_analysis" TargetMode="External"/><Relationship Id="rId3" Type="http://schemas.openxmlformats.org/officeDocument/2006/relationships/hyperlink" Target="https://en.wikipedia.org/wiki/Parse_tree" TargetMode="External"/><Relationship Id="rId4" Type="http://schemas.openxmlformats.org/officeDocument/2006/relationships/hyperlink" Target="https://en.wikipedia.org/wiki/Parsing#Computer_languages" TargetMode="External"/><Relationship Id="rId5" Type="http://schemas.openxmlformats.org/officeDocument/2006/relationships/hyperlink" Target="https://en.wikipedia.org/wiki/Abstract_syntax_tree" TargetMode="External"/><Relationship Id="rId6" Type="http://schemas.openxmlformats.org/officeDocument/2006/relationships/hyperlink" Target="https://en.wikipedia.org/wiki/Compilers:_Principles,_Techniques,_and_Tool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spec/syntax-and-grammar.html#syntax-and-grammar" TargetMode="External"/><Relationship Id="rId3" Type="http://schemas.openxmlformats.org/officeDocument/2006/relationships/hyperlink" Target="https://kotlinlang.org/spec/syntax-and-grammar.html#keywords-and-operators" TargetMode="External"/><Relationship Id="rId4" Type="http://schemas.openxmlformats.org/officeDocument/2006/relationships/hyperlink" Target="https://github.com/Kotlin/kotlin-spec/tree/release/grammar/src/main/antlr" TargetMode="External"/><Relationship Id="rId5" Type="http://schemas.openxmlformats.org/officeDocument/2006/relationships/hyperlink" Target="https://github.com/JetBrains/kotlin/tree/master/compiler/psi/src/org/jetbrains/kotlin/lexe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ugins.jetbrains.com/docs/intellij/psi.html" TargetMode="External"/><Relationship Id="rId3" Type="http://schemas.openxmlformats.org/officeDocument/2006/relationships/hyperlink" Target="https://github.com/JetBrains/intellij-community/blob/master/platform/core-api/src/com/intellij/lang/LighterAST.java#L27"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tbrains.com/help/idea/psi-viewer.html" TargetMode="External"/><Relationship Id="rId3" Type="http://schemas.openxmlformats.org/officeDocument/2006/relationships/hyperlink" Target="https://plugins.jetbrains.com/plugin/227-psiviewe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docs/fir/fir-basics.m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va_bytecode" TargetMode="External"/><Relationship Id="rId3" Type="http://schemas.openxmlformats.org/officeDocument/2006/relationships/hyperlink" Target="https://docs.oracle.com/javase/specs/jvms/se19/html/index.html" TargetMode="External"/><Relationship Id="rId4" Type="http://schemas.openxmlformats.org/officeDocument/2006/relationships/hyperlink" Target="https://docs.oracle.com/javase/specs/jvms/se19/html/jvms-6.html" TargetMode="External"/><Relationship Id="rId5" Type="http://schemas.openxmlformats.org/officeDocument/2006/relationships/hyperlink" Target="https://www.quora.com/What-is-difference-between-register-machines-stack-machines" TargetMode="External"/><Relationship Id="rId6" Type="http://schemas.openxmlformats.org/officeDocument/2006/relationships/hyperlink" Target="https://en.wikipedia.org/wiki/Stack_machine#:~:text=Stack%20machines%20have%20higher%20code,per%20instruction%20plus%20the%20operands"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java-to-kotlin-nullability-guide.html#platform-types" TargetMode="External"/><Relationship Id="rId3" Type="http://schemas.openxmlformats.org/officeDocument/2006/relationships/hyperlink" Target="https://kotlinlang.org/spec/type-system.html#flexible-type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java-interop.html#nullability-annotation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java-interop.html#mapped-type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multiplatform-share-on-platforms.html"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norm.dev/writing-your-second-compiler-plugin-part-1"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mpiler/fir/tree/src/org/jetbrains/kotlin/fir/FirSession.kt#L18"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cdbfa7fbbc6f31dbcb6264f456bfedee1a85c40b/compiler/fir/providers/src/org/jetbrains/kotlin/fir/extensions/FirDeclarationGenerationExtension.kt#L25"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re/compiler.common/src/org/jetbrains/kotlin/name/Name.java#L22" TargetMode="External"/><Relationship Id="rId3" Type="http://schemas.openxmlformats.org/officeDocument/2006/relationships/hyperlink" Target="https://github.com/JetBrains/kotlin/blob/master/core/compiler.common/src/org/jetbrains/kotlin/name/FqName.kt" TargetMode="External"/><Relationship Id="rId4" Type="http://schemas.openxmlformats.org/officeDocument/2006/relationships/hyperlink" Target="https://github.com/JetBrains/kotlin/blob/master/core/compiler.common/src/org/jetbrains/kotlin/name/ClassId.kt" TargetMode="External"/><Relationship Id="rId5" Type="http://schemas.openxmlformats.org/officeDocument/2006/relationships/hyperlink" Target="https://github.com/JetBrains/kotlin/blob/master/core/compiler.common/src/org/jetbrains/kotlin/name/CallableId.kt#L9"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re/compiler.common/src/org/jetbrains/kotlin/GeneratedDeclarationKey.kt" TargetMode="External"/><Relationship Id="rId3" Type="http://schemas.openxmlformats.org/officeDocument/2006/relationships/hyperlink" Target="https://github.com/JetBrains/kotlin/blob/master/compiler/fir/tree/src/org/jetbrains/kotlin/fir/declarations/FirDeclarationOrigin.kt#L1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7728bad1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b7728bad1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first garbage collector developed was the serial garbage collector. It is single-threaded, which means that all garbage collection operations are performed in one thread. All subsequent garbage collectors have worked on the same principle, with some modifications and optimizations.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heap memory is divided into 4 areas: Eden, which occupies 8/10 of the available space for the young generation; two equally sized Survivor areas, which are also for the young generation; and Tenured, which takes up about 2/3 of the free memory on the heap.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Just about all objects are initially placed in the Eden area. However, there are some exceptions. For example, heavyweight constants that are likely to be used throughout the life of the program can be placed in the Tenured area immediately.</a:t>
            </a:r>
            <a:endParaRPr>
              <a:latin typeface="Open Sans"/>
              <a:ea typeface="Open Sans"/>
              <a:cs typeface="Open Sans"/>
              <a:sym typeface="Open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063c78108a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063c78108a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Now let’s inform the compiler about entities we want to create.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Open Sans"/>
                <a:ea typeface="Open Sans"/>
                <a:cs typeface="Open Sans"/>
                <a:sym typeface="Open Sans"/>
              </a:rPr>
              <a:t>As we’ve already discussed, we need to override functions that </a:t>
            </a:r>
            <a:r>
              <a:rPr lang="en">
                <a:solidFill>
                  <a:schemeClr val="dk1"/>
                </a:solidFill>
                <a:latin typeface="Open Sans"/>
                <a:ea typeface="Open Sans"/>
                <a:cs typeface="Open Sans"/>
                <a:sym typeface="Open Sans"/>
              </a:rPr>
              <a:t>will tell the compiler</a:t>
            </a:r>
            <a:r>
              <a:rPr lang="en">
                <a:solidFill>
                  <a:schemeClr val="dk1"/>
                </a:solidFill>
                <a:latin typeface="Open Sans"/>
                <a:ea typeface="Open Sans"/>
                <a:cs typeface="Open Sans"/>
                <a:sym typeface="Open Sans"/>
              </a:rPr>
              <a:t> (precisely, the API of </a:t>
            </a:r>
            <a:r>
              <a:rPr lang="en">
                <a:solidFill>
                  <a:schemeClr val="dk1"/>
                </a:solidFill>
                <a:latin typeface="JetBrains Mono"/>
                <a:ea typeface="JetBrains Mono"/>
                <a:cs typeface="JetBrains Mono"/>
                <a:sym typeface="JetBrains Mono"/>
              </a:rPr>
              <a:t>FirDeclarationGenerationExtension</a:t>
            </a:r>
            <a:r>
              <a:rPr lang="en">
                <a:solidFill>
                  <a:schemeClr val="dk1"/>
                </a:solidFill>
              </a:rPr>
              <a:t>)</a:t>
            </a:r>
            <a:r>
              <a:rPr lang="en">
                <a:solidFill>
                  <a:schemeClr val="dk1"/>
                </a:solidFill>
                <a:latin typeface="Open Sans"/>
                <a:ea typeface="Open Sans"/>
                <a:cs typeface="Open Sans"/>
                <a:sym typeface="Open Sans"/>
              </a:rPr>
              <a:t> about new declarations. Here</a:t>
            </a:r>
            <a:r>
              <a:rPr lang="en">
                <a:solidFill>
                  <a:schemeClr val="dk1"/>
                </a:solidFill>
              </a:rPr>
              <a:t> </a:t>
            </a:r>
            <a:r>
              <a:rPr lang="en">
                <a:solidFill>
                  <a:schemeClr val="dk1"/>
                </a:solidFill>
                <a:latin typeface="JetBrains Mono"/>
                <a:ea typeface="JetBrains Mono"/>
                <a:cs typeface="JetBrains Mono"/>
                <a:sym typeface="JetBrains Mono"/>
              </a:rPr>
              <a:t>getTopLevelClassIds</a:t>
            </a:r>
            <a:r>
              <a:rPr lang="en">
                <a:solidFill>
                  <a:schemeClr val="dk1"/>
                </a:solidFill>
              </a:rPr>
              <a:t> </a:t>
            </a:r>
            <a:r>
              <a:rPr lang="en">
                <a:solidFill>
                  <a:schemeClr val="dk1"/>
                </a:solidFill>
                <a:latin typeface="Open Sans"/>
                <a:ea typeface="Open Sans"/>
                <a:cs typeface="Open Sans"/>
                <a:sym typeface="Open Sans"/>
              </a:rPr>
              <a:t>should return the IDs of our top level classifiers (only</a:t>
            </a:r>
            <a:r>
              <a:rPr lang="en">
                <a:solidFill>
                  <a:schemeClr val="dk1"/>
                </a:solidFill>
              </a:rPr>
              <a:t> </a:t>
            </a:r>
            <a:r>
              <a:rPr lang="en">
                <a:solidFill>
                  <a:schemeClr val="dk1"/>
                </a:solidFill>
                <a:latin typeface="JetBrains Mono"/>
                <a:ea typeface="JetBrains Mono"/>
                <a:cs typeface="JetBrains Mono"/>
                <a:sym typeface="JetBrains Mono"/>
              </a:rPr>
              <a:t>foo.bar.Foo</a:t>
            </a:r>
            <a:r>
              <a:rPr lang="en">
                <a:solidFill>
                  <a:schemeClr val="dk1"/>
                </a:solidFill>
              </a:rPr>
              <a:t> </a:t>
            </a:r>
            <a:r>
              <a:rPr lang="en">
                <a:solidFill>
                  <a:schemeClr val="dk1"/>
                </a:solidFill>
                <a:latin typeface="Open Sans"/>
                <a:ea typeface="Open Sans"/>
                <a:cs typeface="Open Sans"/>
                <a:sym typeface="Open Sans"/>
              </a:rPr>
              <a:t>in our case), and</a:t>
            </a:r>
            <a:r>
              <a:rPr lang="en">
                <a:solidFill>
                  <a:schemeClr val="dk1"/>
                </a:solidFill>
              </a:rPr>
              <a:t> </a:t>
            </a:r>
            <a:r>
              <a:rPr lang="en">
                <a:solidFill>
                  <a:schemeClr val="dk1"/>
                </a:solidFill>
                <a:latin typeface="JetBrains Mono"/>
                <a:ea typeface="JetBrains Mono"/>
                <a:cs typeface="JetBrains Mono"/>
                <a:sym typeface="JetBrains Mono"/>
              </a:rPr>
              <a:t>hasPackage</a:t>
            </a:r>
            <a:r>
              <a:rPr lang="en">
                <a:solidFill>
                  <a:schemeClr val="dk1"/>
                </a:solidFill>
                <a:latin typeface="Open Sans"/>
                <a:ea typeface="Open Sans"/>
                <a:cs typeface="Open Sans"/>
                <a:sym typeface="Open Sans"/>
              </a:rPr>
              <a:t> should check whether this FQ name represents the package of any of the classes the extension creates. In our case, the only package that appears is</a:t>
            </a:r>
            <a:r>
              <a:rPr lang="en">
                <a:solidFill>
                  <a:schemeClr val="dk1"/>
                </a:solidFill>
              </a:rPr>
              <a:t> </a:t>
            </a:r>
            <a:r>
              <a:rPr lang="en">
                <a:solidFill>
                  <a:schemeClr val="dk1"/>
                </a:solidFill>
                <a:latin typeface="JetBrains Mono"/>
                <a:ea typeface="JetBrains Mono"/>
                <a:cs typeface="JetBrains Mono"/>
                <a:sym typeface="JetBrains Mono"/>
              </a:rPr>
              <a:t>foo.bar</a:t>
            </a:r>
            <a:r>
              <a:rPr lang="en">
                <a:solidFill>
                  <a:schemeClr val="dk1"/>
                </a:solidFill>
              </a:rPr>
              <a:t> </a:t>
            </a:r>
            <a:r>
              <a:rPr lang="en">
                <a:solidFill>
                  <a:schemeClr val="dk1"/>
                </a:solidFill>
                <a:latin typeface="Open Sans"/>
                <a:ea typeface="Open Sans"/>
                <a:cs typeface="Open Sans"/>
                <a:sym typeface="Open Sans"/>
              </a:rPr>
              <a:t>or</a:t>
            </a:r>
            <a:r>
              <a:rPr lang="en">
                <a:solidFill>
                  <a:schemeClr val="dk1"/>
                </a:solidFill>
              </a:rPr>
              <a:t> </a:t>
            </a:r>
            <a:r>
              <a:rPr lang="en">
                <a:solidFill>
                  <a:schemeClr val="dk1"/>
                </a:solidFill>
                <a:latin typeface="JetBrains Mono"/>
                <a:ea typeface="JetBrains Mono"/>
                <a:cs typeface="JetBrains Mono"/>
                <a:sym typeface="JetBrains Mono"/>
              </a:rPr>
              <a:t>MY_CLASS_ID.packageFqName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so we just check whether it matches the </a:t>
            </a:r>
            <a:r>
              <a:rPr lang="en">
                <a:solidFill>
                  <a:schemeClr val="dk1"/>
                </a:solidFill>
                <a:latin typeface="Open Sans"/>
                <a:ea typeface="Open Sans"/>
                <a:cs typeface="Open Sans"/>
                <a:sym typeface="Open Sans"/>
              </a:rPr>
              <a:t>package’s </a:t>
            </a:r>
            <a:r>
              <a:rPr lang="en">
                <a:solidFill>
                  <a:schemeClr val="dk1"/>
                </a:solidFill>
                <a:latin typeface="Open Sans"/>
                <a:ea typeface="Open Sans"/>
                <a:cs typeface="Open Sans"/>
                <a:sym typeface="Open Sans"/>
              </a:rPr>
              <a:t>FQ name</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063c78108a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2063c78108a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a:t>
            </a:r>
            <a:r>
              <a:rPr lang="en">
                <a:solidFill>
                  <a:schemeClr val="dk1"/>
                </a:solidFill>
                <a:latin typeface="Open Sans"/>
                <a:ea typeface="Open Sans"/>
                <a:cs typeface="Open Sans"/>
                <a:sym typeface="Open Sans"/>
              </a:rPr>
              <a:t>ere we are implementing the back-end extension. Actually, there is only one type of IR extension. We need only to inherit it and override the </a:t>
            </a:r>
            <a:r>
              <a:rPr lang="en">
                <a:solidFill>
                  <a:schemeClr val="dk1"/>
                </a:solidFill>
                <a:latin typeface="JetBrains Mono"/>
                <a:ea typeface="JetBrains Mono"/>
                <a:cs typeface="JetBrains Mono"/>
                <a:sym typeface="JetBrains Mono"/>
              </a:rPr>
              <a:t>generate</a:t>
            </a:r>
            <a:r>
              <a:rPr lang="en">
                <a:solidFill>
                  <a:schemeClr val="dk1"/>
                </a:solidFill>
                <a:latin typeface="Open Sans"/>
                <a:ea typeface="Open Sans"/>
                <a:cs typeface="Open Sans"/>
                <a:sym typeface="Open Sans"/>
              </a:rPr>
              <a:t> method, which just creates the necessary transformers and applies them </a:t>
            </a:r>
            <a:r>
              <a:rPr lang="en">
                <a:solidFill>
                  <a:schemeClr val="dk1"/>
                </a:solidFill>
                <a:latin typeface="Open Sans"/>
                <a:ea typeface="Open Sans"/>
                <a:cs typeface="Open Sans"/>
                <a:sym typeface="Open Sans"/>
              </a:rPr>
              <a:t>to the leaf element of the IR tree (corresponding </a:t>
            </a:r>
            <a:r>
              <a:rPr lang="en">
                <a:solidFill>
                  <a:schemeClr val="dk1"/>
                </a:solidFill>
                <a:latin typeface="Open Sans"/>
                <a:ea typeface="Open Sans"/>
                <a:cs typeface="Open Sans"/>
                <a:sym typeface="Open Sans"/>
              </a:rPr>
              <a:t>to </a:t>
            </a:r>
            <a:r>
              <a:rPr lang="en" u="sng">
                <a:solidFill>
                  <a:schemeClr val="hlink"/>
                </a:solidFill>
                <a:latin typeface="JetBrains Mono"/>
                <a:ea typeface="JetBrains Mono"/>
                <a:cs typeface="JetBrains Mono"/>
                <a:sym typeface="JetBrains Mono"/>
                <a:hlinkClick r:id="rId2"/>
              </a:rPr>
              <a:t>IrModuleFragment</a:t>
            </a:r>
            <a:r>
              <a:rPr lang="en">
                <a:solidFill>
                  <a:schemeClr val="dk1"/>
                </a:solidFill>
              </a:rPr>
              <a:t>)</a:t>
            </a:r>
            <a:r>
              <a:rPr lang="en">
                <a:solidFill>
                  <a:schemeClr val="dk1"/>
                </a:solidFill>
                <a:latin typeface="Open Sans"/>
                <a:ea typeface="Open Sans"/>
                <a:cs typeface="Open Sans"/>
                <a:sym typeface="Open Sans"/>
              </a:rPr>
              <a:t>. Finally, each transformer </a:t>
            </a:r>
            <a:r>
              <a:rPr lang="en">
                <a:solidFill>
                  <a:schemeClr val="dk1"/>
                </a:solidFill>
                <a:latin typeface="Open Sans"/>
                <a:ea typeface="Open Sans"/>
                <a:cs typeface="Open Sans"/>
                <a:sym typeface="Open Sans"/>
              </a:rPr>
              <a:t>that is inherit</a:t>
            </a:r>
            <a:r>
              <a:rPr lang="en">
                <a:solidFill>
                  <a:schemeClr val="dk1"/>
                </a:solidFill>
                <a:latin typeface="Open Sans"/>
                <a:ea typeface="Open Sans"/>
                <a:cs typeface="Open Sans"/>
                <a:sym typeface="Open Sans"/>
              </a:rPr>
              <a:t>or of </a:t>
            </a:r>
            <a:r>
              <a:rPr lang="en" u="sng">
                <a:solidFill>
                  <a:schemeClr val="hlink"/>
                </a:solidFill>
                <a:latin typeface="JetBrains Mono"/>
                <a:ea typeface="JetBrains Mono"/>
                <a:cs typeface="JetBrains Mono"/>
                <a:sym typeface="JetBrains Mono"/>
                <a:hlinkClick r:id="rId3"/>
              </a:rPr>
              <a:t>AbstractTransformerForGenerator</a:t>
            </a:r>
            <a:r>
              <a:rPr lang="en">
                <a:solidFill>
                  <a:schemeClr val="dk1"/>
                </a:solidFill>
                <a:latin typeface="Open Sans"/>
                <a:ea typeface="Open Sans"/>
                <a:cs typeface="Open Sans"/>
                <a:sym typeface="Open Sans"/>
              </a:rPr>
              <a:t> abstract class,</a:t>
            </a:r>
            <a:r>
              <a:rPr lang="en">
                <a:solidFill>
                  <a:schemeClr val="dk1"/>
                </a:solidFill>
                <a:latin typeface="Open Sans"/>
                <a:ea typeface="Open Sans"/>
                <a:cs typeface="Open Sans"/>
                <a:sym typeface="Open Sans"/>
              </a:rPr>
              <a:t> performs the logic generation</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Open Sans"/>
                <a:ea typeface="Open Sans"/>
                <a:cs typeface="Open Sans"/>
                <a:sym typeface="Open Sans"/>
              </a:rPr>
              <a:t>And don’t forget to </a:t>
            </a:r>
            <a:r>
              <a:rPr lang="en">
                <a:solidFill>
                  <a:schemeClr val="dk1"/>
                </a:solidFill>
                <a:latin typeface="Open Sans"/>
                <a:ea typeface="Open Sans"/>
                <a:cs typeface="Open Sans"/>
                <a:sym typeface="Open Sans"/>
              </a:rPr>
              <a:t>specify that you are only </a:t>
            </a:r>
            <a:r>
              <a:rPr lang="en" u="sng">
                <a:solidFill>
                  <a:schemeClr val="hlink"/>
                </a:solidFill>
                <a:latin typeface="JetBrains Mono"/>
                <a:ea typeface="JetBrains Mono"/>
                <a:cs typeface="JetBrains Mono"/>
                <a:sym typeface="JetBrains Mono"/>
                <a:hlinkClick r:id="rId4"/>
              </a:rPr>
              <a:t>interestedIn</a:t>
            </a:r>
            <a:r>
              <a:rPr lang="en">
                <a:solidFill>
                  <a:schemeClr val="dk1"/>
                </a:solidFill>
                <a:latin typeface="Open Sans"/>
                <a:ea typeface="Open Sans"/>
                <a:cs typeface="Open Sans"/>
                <a:sym typeface="Open Sans"/>
              </a:rPr>
              <a:t> entities</a:t>
            </a:r>
            <a:r>
              <a:rPr lang="en">
                <a:solidFill>
                  <a:schemeClr val="dk1"/>
                </a:solidFill>
                <a:latin typeface="Open Sans"/>
                <a:ea typeface="Open Sans"/>
                <a:cs typeface="Open Sans"/>
                <a:sym typeface="Open Sans"/>
              </a:rPr>
              <a:t> marked with our key – </a:t>
            </a:r>
            <a:r>
              <a:rPr lang="en">
                <a:solidFill>
                  <a:schemeClr val="dk1"/>
                </a:solidFill>
                <a:latin typeface="JetBrains Mono"/>
                <a:ea typeface="JetBrains Mono"/>
                <a:cs typeface="JetBrains Mono"/>
                <a:sym typeface="JetBrains Mono"/>
              </a:rPr>
              <a:t>SimpleClassGenerator.Key</a:t>
            </a:r>
            <a:r>
              <a:rPr lang="en">
                <a:solidFill>
                  <a:schemeClr val="dk1"/>
                </a:solidFill>
              </a:rPr>
              <a:t>. </a:t>
            </a:r>
            <a:r>
              <a:rPr lang="en">
                <a:solidFill>
                  <a:schemeClr val="dk1"/>
                </a:solidFill>
                <a:latin typeface="Open Sans"/>
                <a:ea typeface="Open Sans"/>
                <a:cs typeface="Open Sans"/>
                <a:sym typeface="Open Sans"/>
              </a:rPr>
              <a:t>That is to say, check that the function input key </a:t>
            </a:r>
            <a:r>
              <a:rPr lang="en">
                <a:solidFill>
                  <a:schemeClr val="dk1"/>
                </a:solidFill>
                <a:latin typeface="Open Sans"/>
                <a:ea typeface="Open Sans"/>
                <a:cs typeface="Open Sans"/>
                <a:sym typeface="Open Sans"/>
              </a:rPr>
              <a:t>is the key</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highlight>
                <a:srgbClr val="FFFF00"/>
              </a:highlight>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2063c78108a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2063c78108a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172c0df22f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9" name="Google Shape;2319;g172c0df22f4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7728bad1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b7728bad1f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Consider this example of how </a:t>
            </a:r>
            <a:r>
              <a:rPr lang="en" sz="1000">
                <a:solidFill>
                  <a:schemeClr val="dk1"/>
                </a:solidFill>
                <a:latin typeface="Open Sans"/>
                <a:ea typeface="Open Sans"/>
                <a:cs typeface="Open Sans"/>
                <a:sym typeface="Open Sans"/>
              </a:rPr>
              <a:t>the serial garbage collector</a:t>
            </a:r>
            <a:r>
              <a:rPr lang="en" sz="1000">
                <a:solidFill>
                  <a:schemeClr val="dk1"/>
                </a:solidFill>
                <a:latin typeface="Open Sans"/>
                <a:ea typeface="Open Sans"/>
                <a:cs typeface="Open Sans"/>
                <a:sym typeface="Open Sans"/>
              </a:rPr>
              <a:t> works.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Initially, all 4 heap areas are empty. During the execution of the program, all objects are placed in Eden, and at some point this area runs out of space.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At this moment, </a:t>
            </a:r>
            <a:r>
              <a:rPr lang="en" sz="1050">
                <a:solidFill>
                  <a:schemeClr val="dk1"/>
                </a:solidFill>
                <a:latin typeface="Open Sans"/>
                <a:ea typeface="Open Sans"/>
                <a:cs typeface="Open Sans"/>
                <a:sym typeface="Open Sans"/>
              </a:rPr>
              <a:t>the process of small garbage collection starts with the young generation and then move on to the older generation</a:t>
            </a:r>
            <a:r>
              <a:rPr lang="en" sz="1000">
                <a:solidFill>
                  <a:schemeClr val="dk1"/>
                </a:solidFill>
                <a:latin typeface="Open Sans"/>
                <a:ea typeface="Open Sans"/>
                <a:cs typeface="Open Sans"/>
                <a:sym typeface="Open Sans"/>
              </a:rPr>
              <a:t>. First, all dead and surviving objects in the Eden area are calculated, and then all surviving objects are moved sequentially to the Survivor 0 region to remove the empty space between them. </a:t>
            </a:r>
            <a:endParaRPr sz="1000">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7728bad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b7728bad1f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New objects will continue to be placed in the Eden area until it is full again, at which point the small garbage collection process is once again performed. First, all dead and surviving objects in the Eden and Survivor 0 areas are calculated, then all surviving objects are moved sequentially to the Survivor 1 area.</a:t>
            </a:r>
            <a:endParaRPr sz="1000">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7728bad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b7728bad1f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1000">
                <a:solidFill>
                  <a:schemeClr val="dk1"/>
                </a:solidFill>
                <a:latin typeface="Open Sans"/>
                <a:ea typeface="Open Sans"/>
                <a:cs typeface="Open Sans"/>
                <a:sym typeface="Open Sans"/>
              </a:rPr>
              <a:t>This process is repeated until one of the Survivor areas runs out of space. Each iteration of small garbage collection moves objects from the occupied Survivor area and the Eden area to the free Survivor area.</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7728bad1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b7728bad1f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If there is not enough free space for one of the Survivor areas to receive objects from Eden, a full garbage collection process is started. In this case, objects that have survived through a given number of rounds of garbage collection are moved to the Tenured area, and the remaining objects are moved to the free Survivor area.</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05b30d53b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05b30d53b7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All programming languages either are interpreted in place or are statically compiled to some code (machine code, bytecode, etc.) that is then interpreted in place by either hardware or specially designed software (an interpreter). Such compilation is called </a:t>
            </a:r>
            <a:r>
              <a:rPr i="1" lang="en">
                <a:solidFill>
                  <a:schemeClr val="dk1"/>
                </a:solidFill>
                <a:latin typeface="Open Sans"/>
                <a:ea typeface="Open Sans"/>
                <a:cs typeface="Open Sans"/>
                <a:sym typeface="Open Sans"/>
              </a:rPr>
              <a:t>ahead-of-time (AOT) compilation.</a:t>
            </a:r>
            <a:r>
              <a:rPr lang="en">
                <a:solidFill>
                  <a:schemeClr val="dk1"/>
                </a:solidFill>
                <a:latin typeface="Open Sans"/>
                <a:ea typeface="Open Sans"/>
                <a:cs typeface="Open Sans"/>
                <a:sym typeface="Open Sans"/>
              </a:rPr>
              <a:t> For example, It is used by</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C, C++, D, Rust, Haskell, C#, JVM-based languages, TS, etc., but not by Python, JS, Ruby.</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To get even better execution speed, the JVM platform actively uses dynamic c</a:t>
            </a:r>
            <a:r>
              <a:rPr lang="en">
                <a:solidFill>
                  <a:schemeClr val="dk1"/>
                </a:solidFill>
                <a:latin typeface="Open Sans"/>
                <a:ea typeface="Open Sans"/>
                <a:cs typeface="Open Sans"/>
                <a:sym typeface="Open Sans"/>
              </a:rPr>
              <a:t>ompilation, which is also call</a:t>
            </a:r>
            <a:r>
              <a:rPr lang="en">
                <a:solidFill>
                  <a:schemeClr val="dk1"/>
                </a:solidFill>
                <a:latin typeface="Open Sans"/>
                <a:ea typeface="Open Sans"/>
                <a:cs typeface="Open Sans"/>
                <a:sym typeface="Open Sans"/>
              </a:rPr>
              <a:t>ed </a:t>
            </a:r>
            <a:r>
              <a:rPr i="1" lang="en">
                <a:solidFill>
                  <a:schemeClr val="dk1"/>
                </a:solidFill>
                <a:latin typeface="Open Sans"/>
                <a:ea typeface="Open Sans"/>
                <a:cs typeface="Open Sans"/>
                <a:sym typeface="Open Sans"/>
              </a:rPr>
              <a:t>just-in-time (JIT) compilation</a:t>
            </a:r>
            <a:r>
              <a:rPr lang="en">
                <a:solidFill>
                  <a:schemeClr val="dk1"/>
                </a:solidFill>
                <a:latin typeface="Open Sans"/>
                <a:ea typeface="Open Sans"/>
                <a:cs typeface="Open Sans"/>
                <a:sym typeface="Open Sans"/>
              </a:rPr>
              <a:t>. Dynamic compilation improves performance by translating chunks of Java bytecode into optimized native code in the background while the application is running. The principle of operation differs significantly from static compilers and the JVM uses a different set of compilation techniques to produce high-performance code.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Bytecode </a:t>
            </a:r>
            <a:r>
              <a:rPr lang="en">
                <a:solidFill>
                  <a:schemeClr val="dk1"/>
                </a:solidFill>
                <a:latin typeface="Open Sans"/>
                <a:ea typeface="Open Sans"/>
                <a:cs typeface="Open Sans"/>
                <a:sym typeface="Open Sans"/>
              </a:rPr>
              <a:t>can be compiled into platform-specific executable code in different ways. Then, there are several tiers of optimization. The JVM might analyze which code is the bottleneck and optimize it for the current platform, using platform-specific optimizations that AOT cannot use. More about it: </a:t>
            </a:r>
            <a:r>
              <a:rPr lang="en" u="sng">
                <a:solidFill>
                  <a:schemeClr val="hlink"/>
                </a:solidFill>
                <a:latin typeface="Open Sans"/>
                <a:ea typeface="Open Sans"/>
                <a:cs typeface="Open Sans"/>
                <a:sym typeface="Open Sans"/>
                <a:hlinkClick r:id="rId2"/>
              </a:rPr>
              <a:t>AOT (Wikipedia</a:t>
            </a:r>
            <a:r>
              <a:rPr lang="en">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JIT (Wikipedia</a:t>
            </a:r>
            <a:r>
              <a:rPr lang="en">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5b30d53b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5b30d53b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5b30d53b7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5b30d53b7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05b30d53b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05b30d53b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purely theoretical terms</a:t>
            </a:r>
            <a:r>
              <a:rPr lang="en">
                <a:solidFill>
                  <a:schemeClr val="dk1"/>
                </a:solidFill>
                <a:latin typeface="Open Sans"/>
                <a:ea typeface="Open Sans"/>
                <a:cs typeface="Open Sans"/>
                <a:sym typeface="Open Sans"/>
              </a:rPr>
              <a:t>, there is no way to determine which parts of a program are bottlenecks. But we can try to do so empirically by introducing some metrics and measuring them during a short period at the start. Then, depending on their values, we can judge which parts of the program are bottlenecks </a:t>
            </a:r>
            <a:r>
              <a:rPr lang="en">
                <a:solidFill>
                  <a:schemeClr val="dk1"/>
                </a:solidFill>
                <a:latin typeface="Open Sans"/>
                <a:ea typeface="Open Sans"/>
                <a:cs typeface="Open Sans"/>
                <a:sym typeface="Open Sans"/>
              </a:rPr>
              <a:t>and compile them</a:t>
            </a:r>
            <a:r>
              <a:rPr lang="en">
                <a:solidFill>
                  <a:schemeClr val="dk1"/>
                </a:solidFill>
                <a:latin typeface="Open Sans"/>
                <a:ea typeface="Open Sans"/>
                <a:cs typeface="Open Sans"/>
                <a:sym typeface="Open Sans"/>
              </a:rPr>
              <a:t>. Simply, we can just profile the program at the start and then compile the parts we need to. There are different metrics and different heuristics of JIT compilation. </a:t>
            </a:r>
            <a:r>
              <a:rPr lang="en">
                <a:solidFill>
                  <a:schemeClr val="dk1"/>
                </a:solidFill>
                <a:latin typeface="Open Sans"/>
                <a:ea typeface="Open Sans"/>
                <a:cs typeface="Open Sans"/>
                <a:sym typeface="Open Sans"/>
              </a:rPr>
              <a:t>Here are a few informal examples of the most sensible approaches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Compile a snippet of the program if it is executed frequently enough.</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Compile a snippet of the program if it is executed from time to time but it’s computation is slow enough.</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Compile a snippet of the program while ignoring the parts of it that are not </a:t>
            </a:r>
            <a:r>
              <a:rPr lang="en">
                <a:solidFill>
                  <a:schemeClr val="dk1"/>
                </a:solidFill>
                <a:latin typeface="Open Sans"/>
                <a:ea typeface="Open Sans"/>
                <a:cs typeface="Open Sans"/>
                <a:sym typeface="Open Sans"/>
              </a:rPr>
              <a:t>executed frequently</a:t>
            </a:r>
            <a:r>
              <a:rPr lang="en">
                <a:solidFill>
                  <a:schemeClr val="dk1"/>
                </a:solidFill>
                <a:latin typeface="Open Sans"/>
                <a:ea typeface="Open Sans"/>
                <a:cs typeface="Open Sans"/>
                <a:sym typeface="Open Sans"/>
              </a:rPr>
              <a:t> enough.</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(For example, if you have an if-else block in the snippet where one of the branches has never been executed before – and thus probably won’t be executed in the future either – then </a:t>
            </a:r>
            <a:r>
              <a:rPr lang="en">
                <a:solidFill>
                  <a:schemeClr val="dk1"/>
                </a:solidFill>
                <a:latin typeface="Open Sans"/>
                <a:ea typeface="Open Sans"/>
                <a:cs typeface="Open Sans"/>
                <a:sym typeface="Open Sans"/>
              </a:rPr>
              <a:t>doesn’t it make sense</a:t>
            </a:r>
            <a:r>
              <a:rPr lang="en">
                <a:solidFill>
                  <a:schemeClr val="dk1"/>
                </a:solidFill>
                <a:latin typeface="Open Sans"/>
                <a:ea typeface="Open Sans"/>
                <a:cs typeface="Open Sans"/>
                <a:sym typeface="Open Sans"/>
              </a:rPr>
              <a:t> to just compile the entire snippet except for the branch? This will make the compiled code smaller and a bit faster.)</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Recompile a snippet if a previous assumption was violated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summary, there are several not-so-obvious metrics for determining which parts should be compiled and a lot of not-so-obvious heuristics for compiling the code effectively (</a:t>
            </a:r>
            <a:r>
              <a:rPr lang="en">
                <a:solidFill>
                  <a:schemeClr val="dk1"/>
                </a:solidFill>
                <a:latin typeface="Open Sans"/>
                <a:ea typeface="Open Sans"/>
                <a:cs typeface="Open Sans"/>
                <a:sym typeface="Open Sans"/>
              </a:rPr>
              <a:t>assumptions</a:t>
            </a:r>
            <a:r>
              <a:rPr lang="en">
                <a:solidFill>
                  <a:schemeClr val="dk1"/>
                </a:solidFill>
                <a:latin typeface="Open Sans"/>
                <a:ea typeface="Open Sans"/>
                <a:cs typeface="Open Sans"/>
                <a:sym typeface="Open Sans"/>
              </a:rPr>
              <a:t> we make in our search for the balance between “compile everything, even the parts we don’t need” and “compile nothing, not even the parts we do need”).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When the JVM is run, it starts with code interpretation and profiling at the same time. This process is called “JVM warm-up”. After a very short while (when it has collected enough data for metrics) it starts JIT compilation, which compiles some functions to machine code. </a:t>
            </a:r>
            <a:r>
              <a:rPr lang="en">
                <a:solidFill>
                  <a:schemeClr val="dk1"/>
                </a:solidFill>
                <a:latin typeface="Open Sans"/>
                <a:ea typeface="Open Sans"/>
                <a:cs typeface="Open Sans"/>
                <a:sym typeface="Open Sans"/>
              </a:rPr>
              <a:t>During that time,</a:t>
            </a:r>
            <a:r>
              <a:rPr lang="en">
                <a:solidFill>
                  <a:schemeClr val="dk1"/>
                </a:solidFill>
                <a:latin typeface="Open Sans"/>
                <a:ea typeface="Open Sans"/>
                <a:cs typeface="Open Sans"/>
                <a:sym typeface="Open Sans"/>
              </a:rPr>
              <a:t> interpretation never stops! The interpreter continuously executes the program. Sometimes, however, it does not interpret the original bytecode, but rather blindly follows instructions from the JIT compiler, that is, it executes whatever compiled code was given to it by the JIT compiler. (This “blind following” </a:t>
            </a:r>
            <a:r>
              <a:rPr lang="en">
                <a:solidFill>
                  <a:schemeClr val="dk1"/>
                </a:solidFill>
                <a:latin typeface="Open Sans"/>
                <a:ea typeface="Open Sans"/>
                <a:cs typeface="Open Sans"/>
                <a:sym typeface="Open Sans"/>
              </a:rPr>
              <a:t>works the same way as changing a reference,</a:t>
            </a:r>
            <a:r>
              <a:rPr lang="en">
                <a:solidFill>
                  <a:schemeClr val="dk1"/>
                </a:solidFill>
                <a:latin typeface="Open Sans"/>
                <a:ea typeface="Open Sans"/>
                <a:cs typeface="Open Sans"/>
                <a:sym typeface="Open Sans"/>
              </a:rPr>
              <a:t> which is really fast.) After that, interpretation and profiling are performed continuously in parallel, whereas JIT compiles the necessary code only when it’s needed and does it in parallel </a:t>
            </a:r>
            <a:r>
              <a:rPr lang="en">
                <a:solidFill>
                  <a:schemeClr val="dk1"/>
                </a:solidFill>
                <a:latin typeface="Open Sans"/>
                <a:ea typeface="Open Sans"/>
                <a:cs typeface="Open Sans"/>
                <a:sym typeface="Open Sans"/>
              </a:rPr>
              <a:t>with </a:t>
            </a:r>
            <a:r>
              <a:rPr lang="en">
                <a:solidFill>
                  <a:schemeClr val="dk1"/>
                </a:solidFill>
                <a:latin typeface="Open Sans"/>
                <a:ea typeface="Open Sans"/>
                <a:cs typeface="Open Sans"/>
                <a:sym typeface="Open Sans"/>
              </a:rPr>
              <a:t>both the interpreter and the profiler. </a:t>
            </a:r>
            <a:r>
              <a:rPr lang="en">
                <a:solidFill>
                  <a:schemeClr val="dk1"/>
                </a:solidFill>
                <a:latin typeface="Open Sans"/>
                <a:ea typeface="Open Sans"/>
                <a:cs typeface="Open Sans"/>
                <a:sym typeface="Open Sans"/>
              </a:rPr>
              <a:t>The fact that functions are the units that are measured and just-in-time compiled is called “granularity”</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676e1cb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0676e1cb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the JIT compiler also needs to access the interpreter. Why?</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It’s because of the assumptions discussed on the previous slide. If bytecode has a conditional statement, then most probably there is a reason for it. </a:t>
            </a:r>
            <a:r>
              <a:rPr lang="en">
                <a:solidFill>
                  <a:schemeClr val="dk1"/>
                </a:solidFill>
                <a:latin typeface="Open Sans"/>
                <a:ea typeface="Open Sans"/>
                <a:cs typeface="Open Sans"/>
                <a:sym typeface="Open Sans"/>
              </a:rPr>
              <a:t>So if we compiled the code while ignoring one of the condition’s branches and saying that “the branch was never executed during a lot of computations of the bytecode, so there is high probability it won’t be executed for a while too”, we should be ready for consequences of that assumption</a:t>
            </a:r>
            <a:r>
              <a:rPr lang="en">
                <a:solidFill>
                  <a:schemeClr val="dk1"/>
                </a:solidFill>
                <a:latin typeface="Open Sans"/>
                <a:ea typeface="Open Sans"/>
                <a:cs typeface="Open Sans"/>
                <a:sym typeface="Open Sans"/>
              </a:rPr>
              <a:t>. Later, the removed branch may have to be executed. In this case, the  JIT compiler will have to take responsibility and tell the interpreter to use the original bytecode. This type of process is called “deoptimization”, and compiled code with this type of assumption (an assumption that is suddenly proven wrong) is called “</a:t>
            </a:r>
            <a:r>
              <a:rPr lang="en">
                <a:solidFill>
                  <a:schemeClr val="dk1"/>
                </a:solidFill>
                <a:latin typeface="Open Sans"/>
                <a:ea typeface="Open Sans"/>
                <a:cs typeface="Open Sans"/>
                <a:sym typeface="Open Sans"/>
              </a:rPr>
              <a:t>no</a:t>
            </a:r>
            <a:r>
              <a:rPr lang="en">
                <a:solidFill>
                  <a:schemeClr val="dk1"/>
                </a:solidFill>
                <a:latin typeface="Open Sans"/>
                <a:ea typeface="Open Sans"/>
                <a:cs typeface="Open Sans"/>
                <a:sym typeface="Open Sans"/>
              </a:rPr>
              <a:t>n-entrant code”. There is also another </a:t>
            </a:r>
            <a:r>
              <a:rPr lang="en">
                <a:solidFill>
                  <a:schemeClr val="dk1"/>
                </a:solidFill>
                <a:latin typeface="Open Sans"/>
                <a:ea typeface="Open Sans"/>
                <a:cs typeface="Open Sans"/>
                <a:sym typeface="Open Sans"/>
              </a:rPr>
              <a:t>example</a:t>
            </a:r>
            <a:r>
              <a:rPr lang="en">
                <a:solidFill>
                  <a:schemeClr val="dk1"/>
                </a:solidFill>
                <a:latin typeface="Open Sans"/>
                <a:ea typeface="Open Sans"/>
                <a:cs typeface="Open Sans"/>
                <a:sym typeface="Open Sans"/>
              </a:rPr>
              <a:t> of reason for deoptimization: “zombie code”. This is compiled code that has not been executed for a while (and that should just be removed).</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Strong typing is distinguished by the fact that the language does not allow mixing different types in expressions and does not perform automatic implicit conversions. For example, you cannot subtract a set from a string. Languages with weak typing perform many implicit conversions automatically, </a:t>
            </a:r>
            <a:r>
              <a:rPr lang="en">
                <a:latin typeface="Open Sans"/>
                <a:ea typeface="Open Sans"/>
                <a:cs typeface="Open Sans"/>
                <a:sym typeface="Open Sans"/>
              </a:rPr>
              <a:t>even if there's a loss of precision or conversions may be ambiguous</a:t>
            </a:r>
            <a:r>
              <a:rPr lang="en">
                <a:latin typeface="Open Sans"/>
                <a:ea typeface="Open Sans"/>
                <a:cs typeface="Open Sans"/>
                <a:sym typeface="Open Sans"/>
              </a:rPr>
              <a:t>. Like in JS, the operation </a:t>
            </a:r>
            <a:r>
              <a:rPr lang="en">
                <a:latin typeface="JetBrains Mono"/>
                <a:ea typeface="JetBrains Mono"/>
                <a:cs typeface="JetBrains Mono"/>
                <a:sym typeface="JetBrains Mono"/>
              </a:rPr>
              <a:t>50 + '2' - '5'</a:t>
            </a:r>
            <a:r>
              <a:rPr lang="en">
                <a:latin typeface="Open Sans"/>
                <a:ea typeface="Open Sans"/>
                <a:cs typeface="Open Sans"/>
                <a:sym typeface="Open Sans"/>
              </a:rPr>
              <a:t> is well defined and returns </a:t>
            </a:r>
            <a:r>
              <a:rPr lang="en">
                <a:latin typeface="JetBrains Mono"/>
                <a:ea typeface="JetBrains Mono"/>
                <a:cs typeface="JetBrains Mono"/>
                <a:sym typeface="JetBrains Mono"/>
              </a:rPr>
              <a:t>497</a:t>
            </a:r>
            <a:r>
              <a:rPr lang="en">
                <a:latin typeface="Open Sans"/>
                <a:ea typeface="Open Sans"/>
                <a:cs typeface="Open Sans"/>
                <a:sym typeface="Open Sans"/>
              </a:rPr>
              <a:t> because in </a:t>
            </a:r>
            <a:r>
              <a:rPr lang="en">
                <a:latin typeface="JetBrains Mono"/>
                <a:ea typeface="JetBrains Mono"/>
                <a:cs typeface="JetBrains Mono"/>
                <a:sym typeface="JetBrains Mono"/>
              </a:rPr>
              <a:t>50 + '2'</a:t>
            </a:r>
            <a:r>
              <a:rPr lang="en">
                <a:latin typeface="Open Sans"/>
                <a:ea typeface="Open Sans"/>
                <a:cs typeface="Open Sans"/>
                <a:sym typeface="Open Sans"/>
              </a:rPr>
              <a:t> the value </a:t>
            </a:r>
            <a:r>
              <a:rPr lang="en">
                <a:latin typeface="JetBrains Mono"/>
                <a:ea typeface="JetBrains Mono"/>
                <a:cs typeface="JetBrains Mono"/>
                <a:sym typeface="JetBrains Mono"/>
              </a:rPr>
              <a:t>50</a:t>
            </a:r>
            <a:r>
              <a:rPr lang="en">
                <a:latin typeface="Open Sans"/>
                <a:ea typeface="Open Sans"/>
                <a:cs typeface="Open Sans"/>
                <a:sym typeface="Open Sans"/>
              </a:rPr>
              <a:t> </a:t>
            </a:r>
            <a:r>
              <a:rPr lang="en">
                <a:latin typeface="Open Sans"/>
                <a:ea typeface="Open Sans"/>
                <a:cs typeface="Open Sans"/>
                <a:sym typeface="Open Sans"/>
              </a:rPr>
              <a:t>is converted to string and concatenation is applied to get </a:t>
            </a:r>
            <a:r>
              <a:rPr lang="en">
                <a:latin typeface="JetBrains Mono"/>
                <a:ea typeface="JetBrains Mono"/>
                <a:cs typeface="JetBrains Mono"/>
                <a:sym typeface="JetBrains Mono"/>
              </a:rPr>
              <a:t>'502'</a:t>
            </a:r>
            <a:r>
              <a:rPr lang="en">
                <a:latin typeface="Open Sans"/>
                <a:ea typeface="Open Sans"/>
                <a:cs typeface="Open Sans"/>
                <a:sym typeface="Open Sans"/>
              </a:rPr>
              <a:t> and in </a:t>
            </a:r>
            <a:r>
              <a:rPr lang="en">
                <a:latin typeface="JetBrains Mono"/>
                <a:ea typeface="JetBrains Mono"/>
                <a:cs typeface="JetBrains Mono"/>
                <a:sym typeface="JetBrains Mono"/>
              </a:rPr>
              <a:t>'502' - '5'</a:t>
            </a:r>
            <a:r>
              <a:rPr lang="en">
                <a:latin typeface="Open Sans"/>
                <a:ea typeface="Open Sans"/>
                <a:cs typeface="Open Sans"/>
                <a:sym typeface="Open Sans"/>
              </a:rPr>
              <a:t> both arguments are converted to numbers and subtraction is applied to get </a:t>
            </a:r>
            <a:r>
              <a:rPr lang="en">
                <a:latin typeface="JetBrains Mono"/>
                <a:ea typeface="JetBrains Mono"/>
                <a:cs typeface="JetBrains Mono"/>
                <a:sym typeface="JetBrains Mono"/>
              </a:rPr>
              <a:t>497</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More about Java: </a:t>
            </a:r>
            <a:r>
              <a:rPr lang="en" u="sng">
                <a:solidFill>
                  <a:schemeClr val="hlink"/>
                </a:solidFill>
                <a:latin typeface="Open Sans"/>
                <a:ea typeface="Open Sans"/>
                <a:cs typeface="Open Sans"/>
                <a:sym typeface="Open Sans"/>
                <a:hlinkClick r:id="rId2"/>
              </a:rPr>
              <a:t>Wikipedia</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developer portal</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4"/>
              </a:rPr>
              <a:t>documentation on oracle.com</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OpenJDK project</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5b30d53b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05b30d53b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Here is an example of a piece of non-entrant code.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Consider the code snippet. Obviously, the </a:t>
            </a:r>
            <a:r>
              <a:rPr lang="en">
                <a:solidFill>
                  <a:schemeClr val="dk1"/>
                </a:solidFill>
                <a:latin typeface="JetBrains Mono"/>
                <a:ea typeface="JetBrains Mono"/>
                <a:cs typeface="JetBrains Mono"/>
                <a:sym typeface="JetBrains Mono"/>
              </a:rPr>
              <a:t>PI</a:t>
            </a:r>
            <a:r>
              <a:rPr lang="en">
                <a:solidFill>
                  <a:schemeClr val="dk1"/>
                </a:solidFill>
                <a:latin typeface="Open Sans"/>
                <a:ea typeface="Open Sans"/>
                <a:cs typeface="Open Sans"/>
                <a:sym typeface="Open Sans"/>
              </a:rPr>
              <a:t> variable is constant and is not going to change. Thus, the </a:t>
            </a:r>
            <a:r>
              <a:rPr lang="en">
                <a:solidFill>
                  <a:schemeClr val="dk1"/>
                </a:solidFill>
                <a:latin typeface="JetBrains Mono"/>
                <a:ea typeface="JetBrains Mono"/>
                <a:cs typeface="JetBrains Mono"/>
                <a:sym typeface="JetBrains Mono"/>
              </a:rPr>
              <a:t>getPiSquared</a:t>
            </a:r>
            <a:r>
              <a:rPr lang="en">
                <a:solidFill>
                  <a:schemeClr val="dk1"/>
                </a:solidFill>
                <a:latin typeface="Open Sans"/>
                <a:ea typeface="Open Sans"/>
                <a:cs typeface="Open Sans"/>
                <a:sym typeface="Open Sans"/>
              </a:rPr>
              <a:t> function, which returns some value depending only on the </a:t>
            </a:r>
            <a:r>
              <a:rPr lang="en">
                <a:solidFill>
                  <a:schemeClr val="dk1"/>
                </a:solidFill>
                <a:latin typeface="JetBrains Mono"/>
                <a:ea typeface="JetBrains Mono"/>
                <a:cs typeface="JetBrains Mono"/>
                <a:sym typeface="JetBrains Mono"/>
              </a:rPr>
              <a:t>PI</a:t>
            </a:r>
            <a:r>
              <a:rPr lang="en">
                <a:solidFill>
                  <a:schemeClr val="dk1"/>
                </a:solidFill>
                <a:latin typeface="Open Sans"/>
                <a:ea typeface="Open Sans"/>
                <a:cs typeface="Open Sans"/>
                <a:sym typeface="Open Sans"/>
              </a:rPr>
              <a:t> variable, is going to return </a:t>
            </a:r>
            <a:r>
              <a:rPr lang="en">
                <a:solidFill>
                  <a:schemeClr val="dk1"/>
                </a:solidFill>
                <a:latin typeface="Open Sans"/>
                <a:ea typeface="Open Sans"/>
                <a:cs typeface="Open Sans"/>
                <a:sym typeface="Open Sans"/>
              </a:rPr>
              <a:t>the same</a:t>
            </a:r>
            <a:r>
              <a:rPr lang="en">
                <a:solidFill>
                  <a:schemeClr val="dk1"/>
                </a:solidFill>
                <a:latin typeface="Open Sans"/>
                <a:ea typeface="Open Sans"/>
                <a:cs typeface="Open Sans"/>
                <a:sym typeface="Open Sans"/>
              </a:rPr>
              <a:t> value each time it is called. So it makes a lot of sense to replace it with a function that just returns the value and does not waste precious processor cycles.</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5b30d53b7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05b30d53b7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what if the </a:t>
            </a:r>
            <a:r>
              <a:rPr lang="en">
                <a:solidFill>
                  <a:schemeClr val="dk1"/>
                </a:solidFill>
                <a:latin typeface="JetBrains Mono"/>
                <a:ea typeface="JetBrains Mono"/>
                <a:cs typeface="JetBrains Mono"/>
                <a:sym typeface="JetBrains Mono"/>
              </a:rPr>
              <a:t>PI</a:t>
            </a:r>
            <a:r>
              <a:rPr lang="en">
                <a:solidFill>
                  <a:schemeClr val="dk1"/>
                </a:solidFill>
                <a:latin typeface="Open Sans"/>
                <a:ea typeface="Open Sans"/>
                <a:cs typeface="Open Sans"/>
                <a:sym typeface="Open Sans"/>
              </a:rPr>
              <a:t> variable’s value is changed? (How is this done? With reflection, for example. Reflection can do anything!) Then </a:t>
            </a:r>
            <a:r>
              <a:rPr lang="en">
                <a:solidFill>
                  <a:schemeClr val="dk1"/>
                </a:solidFill>
                <a:latin typeface="Open Sans"/>
                <a:ea typeface="Open Sans"/>
                <a:cs typeface="Open Sans"/>
                <a:sym typeface="Open Sans"/>
              </a:rPr>
              <a:t>our compiled function </a:t>
            </a:r>
            <a:r>
              <a:rPr lang="en">
                <a:solidFill>
                  <a:schemeClr val="dk1"/>
                </a:solidFill>
                <a:latin typeface="JetBrains Mono"/>
                <a:ea typeface="JetBrains Mono"/>
                <a:cs typeface="JetBrains Mono"/>
                <a:sym typeface="JetBrains Mono"/>
              </a:rPr>
              <a:t>getPiSquared</a:t>
            </a:r>
            <a:r>
              <a:rPr lang="en">
                <a:solidFill>
                  <a:schemeClr val="dk1"/>
                </a:solidFill>
                <a:latin typeface="Open Sans"/>
                <a:ea typeface="Open Sans"/>
                <a:cs typeface="Open Sans"/>
                <a:sym typeface="Open Sans"/>
              </a:rPr>
              <a:t> is now incorrect because it returns an incorrect value. Hence, we should fall back to the original bytecode and then just-in-time compile the function again.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05b30d53b7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05b30d53b7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63c7810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63c7810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As a</a:t>
            </a:r>
            <a:r>
              <a:rPr lang="en">
                <a:solidFill>
                  <a:schemeClr val="dk1"/>
                </a:solidFill>
                <a:latin typeface="Open Sans"/>
                <a:ea typeface="Open Sans"/>
                <a:cs typeface="Open Sans"/>
                <a:sym typeface="Open Sans"/>
              </a:rPr>
              <a:t> first approximation, the Kotlin compiler consists of 3 main parts:</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The first is the parser, which takes your source code (which looks like a plain text to the compiler) and converts it to a format that </a:t>
            </a:r>
            <a:r>
              <a:rPr lang="en">
                <a:solidFill>
                  <a:schemeClr val="dk1"/>
                </a:solidFill>
                <a:latin typeface="Open Sans"/>
                <a:ea typeface="Open Sans"/>
                <a:cs typeface="Open Sans"/>
                <a:sym typeface="Open Sans"/>
              </a:rPr>
              <a:t>is more convenient for the rest of the process</a:t>
            </a:r>
            <a:r>
              <a:rPr lang="en">
                <a:solidFill>
                  <a:schemeClr val="dk1"/>
                </a:solidFill>
                <a:latin typeface="Open Sans"/>
                <a:ea typeface="Open Sans"/>
                <a:cs typeface="Open Sans"/>
                <a:sym typeface="Open Sans"/>
              </a:rPr>
              <a:t>. It just represents the code structure and does not try to understand the meaning of the code or resolve variables and types by their names in the code, and so on.</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Then there is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which takes source code parsed by the parser and </a:t>
            </a:r>
            <a:r>
              <a:rPr lang="en">
                <a:solidFill>
                  <a:schemeClr val="dk1"/>
                </a:solidFill>
                <a:latin typeface="Open Sans"/>
                <a:ea typeface="Open Sans"/>
                <a:cs typeface="Open Sans"/>
                <a:sym typeface="Open Sans"/>
              </a:rPr>
              <a:t>compile</a:t>
            </a:r>
            <a:r>
              <a:rPr lang="en">
                <a:solidFill>
                  <a:schemeClr val="dk1"/>
                </a:solidFill>
                <a:latin typeface="Open Sans"/>
                <a:ea typeface="Open Sans"/>
                <a:cs typeface="Open Sans"/>
                <a:sym typeface="Open Sans"/>
              </a:rPr>
              <a:t> time dependencies of the code (like Kotlin or Java compiled libraries) and determines the meaning of the code so it can be passed further and be compiled to the final form(s). As a result, </a:t>
            </a:r>
            <a:r>
              <a:rPr lang="en">
                <a:solidFill>
                  <a:schemeClr val="dk1"/>
                </a:solidFill>
                <a:latin typeface="Open Sans"/>
                <a:ea typeface="Open Sans"/>
                <a:cs typeface="Open Sans"/>
                <a:sym typeface="Open Sans"/>
              </a:rPr>
              <a:t>it extends the format that represents the source code and is received from the parser, adding knowledge gained from the analysis</a:t>
            </a:r>
            <a:r>
              <a:rPr lang="en">
                <a:solidFill>
                  <a:schemeClr val="dk1"/>
                </a:solidFill>
                <a:latin typeface="Open Sans"/>
                <a:ea typeface="Open Sans"/>
                <a:cs typeface="Open Sans"/>
                <a:sym typeface="Open Sans"/>
              </a:rPr>
              <a:t>. It may also change or extend the representation.</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Finally, there is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which turns code that has been fully extended, understood, and checked for mistakes into the final result, </a:t>
            </a:r>
            <a:r>
              <a:rPr lang="en">
                <a:solidFill>
                  <a:schemeClr val="dk1"/>
                </a:solidFill>
                <a:latin typeface="Open Sans"/>
                <a:ea typeface="Open Sans"/>
                <a:cs typeface="Open Sans"/>
                <a:sym typeface="Open Sans"/>
              </a:rPr>
              <a:t>such as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KLib files</a:t>
            </a:r>
            <a:r>
              <a:rPr lang="en">
                <a:solidFill>
                  <a:schemeClr val="dk1"/>
                </a:solidFill>
                <a:latin typeface="Open Sans"/>
                <a:ea typeface="Open Sans"/>
                <a:cs typeface="Open Sans"/>
                <a:sym typeface="Open Sans"/>
              </a:rPr>
              <a:t> for libraries (klib is the </a:t>
            </a:r>
            <a:r>
              <a:rPr lang="en">
                <a:solidFill>
                  <a:schemeClr val="dk1"/>
                </a:solidFill>
                <a:latin typeface="Open Sans"/>
                <a:ea typeface="Open Sans"/>
                <a:cs typeface="Open Sans"/>
                <a:sym typeface="Open Sans"/>
              </a:rPr>
              <a:t>format of Kotlin library representations</a:t>
            </a:r>
            <a:r>
              <a:rPr lang="en">
                <a:solidFill>
                  <a:schemeClr val="dk1"/>
                </a:solidFill>
                <a:latin typeface="Open Sans"/>
                <a:ea typeface="Open Sans"/>
                <a:cs typeface="Open Sans"/>
                <a:sym typeface="Open Sans"/>
              </a:rPr>
              <a:t>), Java bytecode for JVM, JS and/or TS files for the JS platform, and executable files for the native platform. It’s the heaviest part of the compiler.</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Now let’s dig 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63c7810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063c7810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Looks a bit complex, doesn’t it? Honestly, these blocks could be broken down even further, into even smaller blocks. But this would be difficult and would go beyond the scope of this course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Let’s start with the parser.</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e4055fa8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e4055fa8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Let’s look at this dummy example. In the </a:t>
            </a:r>
            <a:r>
              <a:rPr lang="en">
                <a:solidFill>
                  <a:schemeClr val="dk1"/>
                </a:solidFill>
                <a:latin typeface="Open Sans"/>
                <a:ea typeface="Open Sans"/>
                <a:cs typeface="Open Sans"/>
                <a:sym typeface="Open Sans"/>
              </a:rPr>
              <a:t>beginning, the</a:t>
            </a:r>
            <a:r>
              <a:rPr lang="en">
                <a:solidFill>
                  <a:schemeClr val="dk1"/>
                </a:solidFill>
                <a:latin typeface="Open Sans"/>
                <a:ea typeface="Open Sans"/>
                <a:cs typeface="Open Sans"/>
                <a:sym typeface="Open Sans"/>
              </a:rPr>
              <a:t> compiler has only source code that seems to be no more than just plain text files. </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first step is to divide each file into a list of </a:t>
            </a:r>
            <a:r>
              <a:rPr i="1" lang="en">
                <a:solidFill>
                  <a:schemeClr val="dk1"/>
                </a:solidFill>
                <a:latin typeface="Open Sans"/>
                <a:ea typeface="Open Sans"/>
                <a:cs typeface="Open Sans"/>
                <a:sym typeface="Open Sans"/>
              </a:rPr>
              <a:t>lexemes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omitting</a:t>
            </a:r>
            <a:r>
              <a:rPr lang="en">
                <a:solidFill>
                  <a:schemeClr val="dk1"/>
                </a:solidFill>
                <a:latin typeface="Open Sans"/>
                <a:ea typeface="Open Sans"/>
                <a:cs typeface="Open Sans"/>
                <a:sym typeface="Open Sans"/>
              </a:rPr>
              <a:t> some very useless symbols, like spaces) and giving </a:t>
            </a:r>
            <a:r>
              <a:rPr lang="en">
                <a:solidFill>
                  <a:schemeClr val="dk1"/>
                </a:solidFill>
                <a:latin typeface="Open Sans"/>
                <a:ea typeface="Open Sans"/>
                <a:cs typeface="Open Sans"/>
                <a:sym typeface="Open Sans"/>
              </a:rPr>
              <a:t>them a simple meaning (like “identifier”, “keyword”, “separator”, “operator”, “literal”, “comment”, etc.), thereby making </a:t>
            </a:r>
            <a:r>
              <a:rPr i="1" lang="en">
                <a:solidFill>
                  <a:schemeClr val="dk1"/>
                </a:solidFill>
                <a:latin typeface="Open Sans"/>
                <a:ea typeface="Open Sans"/>
                <a:cs typeface="Open Sans"/>
                <a:sym typeface="Open Sans"/>
              </a:rPr>
              <a:t>tokens</a:t>
            </a:r>
            <a:r>
              <a:rPr lang="en">
                <a:solidFill>
                  <a:schemeClr val="dk1"/>
                </a:solidFill>
                <a:latin typeface="Open Sans"/>
                <a:ea typeface="Open Sans"/>
                <a:cs typeface="Open Sans"/>
                <a:sym typeface="Open Sans"/>
              </a:rPr>
              <a:t> of them</a:t>
            </a:r>
            <a:r>
              <a:rPr lang="en">
                <a:solidFill>
                  <a:schemeClr val="dk1"/>
                </a:solidFill>
                <a:latin typeface="Open Sans"/>
                <a:ea typeface="Open Sans"/>
                <a:cs typeface="Open Sans"/>
                <a:sym typeface="Open Sans"/>
              </a:rPr>
              <a:t>. The process is called </a:t>
            </a:r>
            <a:r>
              <a:rPr i="1" lang="en">
                <a:solidFill>
                  <a:schemeClr val="dk1"/>
                </a:solidFill>
                <a:latin typeface="Open Sans"/>
                <a:ea typeface="Open Sans"/>
                <a:cs typeface="Open Sans"/>
                <a:sym typeface="Open Sans"/>
              </a:rPr>
              <a:t>lexical analysis</a:t>
            </a:r>
            <a:r>
              <a:rPr lang="en">
                <a:solidFill>
                  <a:schemeClr val="dk1"/>
                </a:solidFill>
                <a:latin typeface="Open Sans"/>
                <a:ea typeface="Open Sans"/>
                <a:cs typeface="Open Sans"/>
                <a:sym typeface="Open Sans"/>
              </a:rPr>
              <a:t> and a piece of </a:t>
            </a:r>
            <a:r>
              <a:rPr lang="en">
                <a:solidFill>
                  <a:schemeClr val="dk1"/>
                </a:solidFill>
                <a:latin typeface="Open Sans"/>
                <a:ea typeface="Open Sans"/>
                <a:cs typeface="Open Sans"/>
                <a:sym typeface="Open Sans"/>
              </a:rPr>
              <a:t>software (or part of a compiler)</a:t>
            </a:r>
            <a:r>
              <a:rPr lang="en">
                <a:solidFill>
                  <a:schemeClr val="dk1"/>
                </a:solidFill>
                <a:latin typeface="Open Sans"/>
                <a:ea typeface="Open Sans"/>
                <a:cs typeface="Open Sans"/>
                <a:sym typeface="Open Sans"/>
              </a:rPr>
              <a:t> that performs it is called a </a:t>
            </a:r>
            <a:r>
              <a:rPr i="1" lang="en">
                <a:solidFill>
                  <a:schemeClr val="dk1"/>
                </a:solidFill>
                <a:latin typeface="Open Sans"/>
                <a:ea typeface="Open Sans"/>
                <a:cs typeface="Open Sans"/>
                <a:sym typeface="Open Sans"/>
              </a:rPr>
              <a:t>lexer</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More about lexical analysis can be found here: </a:t>
            </a:r>
            <a:r>
              <a:rPr lang="en" u="sng">
                <a:solidFill>
                  <a:schemeClr val="hlink"/>
                </a:solidFill>
                <a:latin typeface="Open Sans"/>
                <a:ea typeface="Open Sans"/>
                <a:cs typeface="Open Sans"/>
                <a:sym typeface="Open Sans"/>
                <a:hlinkClick r:id="rId2"/>
              </a:rPr>
              <a:t>Wikipedia</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Then the compiler converts the list of tokens into a </a:t>
            </a:r>
            <a:r>
              <a:rPr lang="en" u="sng">
                <a:solidFill>
                  <a:schemeClr val="hlink"/>
                </a:solidFill>
                <a:latin typeface="Open Sans"/>
                <a:ea typeface="Open Sans"/>
                <a:cs typeface="Open Sans"/>
                <a:sym typeface="Open Sans"/>
                <a:hlinkClick r:id="rId3"/>
              </a:rPr>
              <a:t>CST</a:t>
            </a:r>
            <a:r>
              <a:rPr lang="en">
                <a:solidFill>
                  <a:schemeClr val="dk1"/>
                </a:solidFill>
                <a:latin typeface="Open Sans"/>
                <a:ea typeface="Open Sans"/>
                <a:cs typeface="Open Sans"/>
                <a:sym typeface="Open Sans"/>
              </a:rPr>
              <a:t> (a concrete syntax tree). The tree represents the hierarchy that we usually </a:t>
            </a:r>
            <a:r>
              <a:rPr lang="en">
                <a:solidFill>
                  <a:schemeClr val="dk1"/>
                </a:solidFill>
                <a:latin typeface="Open Sans"/>
                <a:ea typeface="Open Sans"/>
                <a:cs typeface="Open Sans"/>
                <a:sym typeface="Open Sans"/>
              </a:rPr>
              <a:t>infer </a:t>
            </a:r>
            <a:r>
              <a:rPr lang="en">
                <a:solidFill>
                  <a:schemeClr val="dk1"/>
                </a:solidFill>
                <a:latin typeface="Open Sans"/>
                <a:ea typeface="Open Sans"/>
                <a:cs typeface="Open Sans"/>
                <a:sym typeface="Open Sans"/>
              </a:rPr>
              <a:t>by reflex. For example, here we obviously imply that multiplication is performed before summation and its result is used in the summation. So at first we unite the first three tokens under a </a:t>
            </a:r>
            <a:r>
              <a:rPr lang="en">
                <a:solidFill>
                  <a:schemeClr val="dk1"/>
                </a:solidFill>
                <a:latin typeface="JetBrains Mono"/>
                <a:ea typeface="JetBrains Mono"/>
                <a:cs typeface="JetBrains Mono"/>
                <a:sym typeface="JetBrains Mono"/>
              </a:rPr>
              <a:t>Product</a:t>
            </a:r>
            <a:r>
              <a:rPr lang="en">
                <a:solidFill>
                  <a:schemeClr val="dk1"/>
                </a:solidFill>
                <a:latin typeface="Open Sans"/>
                <a:ea typeface="Open Sans"/>
                <a:cs typeface="Open Sans"/>
                <a:sym typeface="Open Sans"/>
              </a:rPr>
              <a:t> vertex, and then unite the </a:t>
            </a:r>
            <a:r>
              <a:rPr lang="en">
                <a:solidFill>
                  <a:schemeClr val="dk1"/>
                </a:solidFill>
                <a:latin typeface="JetBrains Mono"/>
                <a:ea typeface="JetBrains Mono"/>
                <a:cs typeface="JetBrains Mono"/>
                <a:sym typeface="JetBrains Mono"/>
              </a:rPr>
              <a:t>Product</a:t>
            </a:r>
            <a:r>
              <a:rPr lang="en">
                <a:solidFill>
                  <a:schemeClr val="dk1"/>
                </a:solidFill>
                <a:latin typeface="Open Sans"/>
                <a:ea typeface="Open Sans"/>
                <a:cs typeface="Open Sans"/>
                <a:sym typeface="Open Sans"/>
              </a:rPr>
              <a:t> vertex with the last two tokens under the </a:t>
            </a:r>
            <a:r>
              <a:rPr lang="en">
                <a:solidFill>
                  <a:schemeClr val="dk1"/>
                </a:solidFill>
                <a:latin typeface="JetBrains Mono"/>
                <a:ea typeface="JetBrains Mono"/>
                <a:cs typeface="JetBrains Mono"/>
                <a:sym typeface="JetBrains Mono"/>
              </a:rPr>
              <a:t>Sum</a:t>
            </a:r>
            <a:r>
              <a:rPr lang="en">
                <a:solidFill>
                  <a:schemeClr val="dk1"/>
                </a:solidFill>
                <a:latin typeface="Open Sans"/>
                <a:ea typeface="Open Sans"/>
                <a:cs typeface="Open Sans"/>
                <a:sym typeface="Open Sans"/>
              </a:rPr>
              <a:t> vertex. (If you know what context-free grammar is and what its tree representation is, then CST is exactly that tree representation.) Note that order of each vertex’s children matters. You should also note that the </a:t>
            </a:r>
            <a:r>
              <a:rPr lang="en">
                <a:solidFill>
                  <a:schemeClr val="dk1"/>
                </a:solidFill>
                <a:latin typeface="Open Sans"/>
                <a:ea typeface="Open Sans"/>
                <a:cs typeface="Open Sans"/>
                <a:sym typeface="Open Sans"/>
              </a:rPr>
              <a:t>CST</a:t>
            </a:r>
            <a:r>
              <a:rPr lang="en">
                <a:solidFill>
                  <a:schemeClr val="dk1"/>
                </a:solidFill>
                <a:latin typeface="Open Sans"/>
                <a:ea typeface="Open Sans"/>
                <a:cs typeface="Open Sans"/>
                <a:sym typeface="Open Sans"/>
              </a:rPr>
              <a:t> still contains useless symbols like a plus sign or asterisk but does not contain some other obvious implicit properties (like return type or access modifiers), </a:t>
            </a:r>
            <a:r>
              <a:rPr lang="en">
                <a:solidFill>
                  <a:schemeClr val="dk1"/>
                </a:solidFill>
                <a:latin typeface="Open Sans"/>
                <a:ea typeface="Open Sans"/>
                <a:cs typeface="Open Sans"/>
                <a:sym typeface="Open Sans"/>
              </a:rPr>
              <a:t>which will be covered later in this presentation</a:t>
            </a:r>
            <a:r>
              <a:rPr lang="en">
                <a:solidFill>
                  <a:schemeClr val="dk1"/>
                </a:solidFill>
                <a:latin typeface="Open Sans"/>
                <a:ea typeface="Open Sans"/>
                <a:cs typeface="Open Sans"/>
                <a:sym typeface="Open Sans"/>
              </a:rPr>
              <a:t>. More about syntactic analysis can be found here: </a:t>
            </a:r>
            <a:r>
              <a:rPr lang="en" u="sng">
                <a:solidFill>
                  <a:schemeClr val="hlink"/>
                </a:solidFill>
                <a:latin typeface="Open Sans"/>
                <a:ea typeface="Open Sans"/>
                <a:cs typeface="Open Sans"/>
                <a:sym typeface="Open Sans"/>
                <a:hlinkClick r:id="rId4"/>
              </a:rPr>
              <a:t>Wikipedia</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At last it can convert the CST into an </a:t>
            </a:r>
            <a:r>
              <a:rPr lang="en" u="sng">
                <a:solidFill>
                  <a:schemeClr val="hlink"/>
                </a:solidFill>
                <a:latin typeface="Open Sans"/>
                <a:ea typeface="Open Sans"/>
                <a:cs typeface="Open Sans"/>
                <a:sym typeface="Open Sans"/>
                <a:hlinkClick r:id="rId5"/>
              </a:rPr>
              <a:t>AST</a:t>
            </a:r>
            <a:r>
              <a:rPr lang="en">
                <a:solidFill>
                  <a:schemeClr val="dk1"/>
                </a:solidFill>
                <a:latin typeface="Open Sans"/>
                <a:ea typeface="Open Sans"/>
                <a:cs typeface="Open Sans"/>
                <a:sym typeface="Open Sans"/>
              </a:rPr>
              <a:t> (an abstract syntax tree). It’s exactly the same tree, but each token is either replaced with its meaning (like how the text representation of an integer is replaced with the integer itself) or removed (like for the useless plus signs and asterisks) and each node’s children are referenced not via a list of children but via named arrows from the parent (like “left operand” and “right operand” on the slide). Note how there are no more useless symbols and how children ordering has been replaced with children naming, though implicit information still is missing.</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You can read about it in the great “</a:t>
            </a:r>
            <a:r>
              <a:rPr lang="en" u="sng">
                <a:solidFill>
                  <a:schemeClr val="hlink"/>
                </a:solidFill>
                <a:latin typeface="Open Sans"/>
                <a:ea typeface="Open Sans"/>
                <a:cs typeface="Open Sans"/>
                <a:sym typeface="Open Sans"/>
                <a:hlinkClick r:id="rId6"/>
              </a:rPr>
              <a:t>Dragon Book</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063c7810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063c7810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Back to the Kotlin compiler. At first, the lexer produces the list of tokens.</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Kotlin lexical keywords and lexical </a:t>
            </a:r>
            <a:r>
              <a:rPr lang="en">
                <a:solidFill>
                  <a:schemeClr val="dk1"/>
                </a:solidFill>
                <a:latin typeface="Open Sans"/>
                <a:ea typeface="Open Sans"/>
                <a:cs typeface="Open Sans"/>
                <a:sym typeface="Open Sans"/>
              </a:rPr>
              <a:t>description</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2"/>
              </a:rPr>
              <a:t>specification of syntax and grammar</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keywords and operators</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4"/>
              </a:rPr>
              <a:t>ANTLR description of Kotlin grammar in the Kotlin specification repo</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Kotlin compiler inner lexer generator in Kotlin repo</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063c78108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063c78108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Then the parser converts it into either a CST or an AST.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Kotlin compiler produces either </a:t>
            </a:r>
            <a:r>
              <a:rPr lang="en">
                <a:solidFill>
                  <a:schemeClr val="dk1"/>
                </a:solidFill>
                <a:latin typeface="Open Sans"/>
                <a:ea typeface="Open Sans"/>
                <a:cs typeface="Open Sans"/>
                <a:sym typeface="Open Sans"/>
              </a:rPr>
              <a:t>a </a:t>
            </a:r>
            <a:r>
              <a:rPr lang="en" u="sng">
                <a:solidFill>
                  <a:schemeClr val="hlink"/>
                </a:solidFill>
                <a:latin typeface="Open Sans"/>
                <a:ea typeface="Open Sans"/>
                <a:cs typeface="Open Sans"/>
                <a:sym typeface="Open Sans"/>
                <a:hlinkClick r:id="rId2"/>
              </a:rPr>
              <a:t>PSI</a:t>
            </a:r>
            <a:r>
              <a:rPr lang="en">
                <a:solidFill>
                  <a:schemeClr val="dk1"/>
                </a:solidFill>
                <a:latin typeface="Open Sans"/>
                <a:ea typeface="Open Sans"/>
                <a:cs typeface="Open Sans"/>
                <a:sym typeface="Open Sans"/>
              </a:rPr>
              <a:t> (program structure interface) or a </a:t>
            </a:r>
            <a:r>
              <a:rPr lang="en" u="sng">
                <a:solidFill>
                  <a:schemeClr val="hlink"/>
                </a:solidFill>
                <a:latin typeface="Open Sans"/>
                <a:ea typeface="Open Sans"/>
                <a:cs typeface="Open Sans"/>
                <a:sym typeface="Open Sans"/>
                <a:hlinkClick r:id="rId3"/>
              </a:rPr>
              <a:t>Lighter AST</a:t>
            </a:r>
            <a:r>
              <a:rPr lang="en">
                <a:solidFill>
                  <a:schemeClr val="dk1"/>
                </a:solidFill>
                <a:latin typeface="Open Sans"/>
                <a:ea typeface="Open Sans"/>
                <a:cs typeface="Open Sans"/>
                <a:sym typeface="Open Sans"/>
              </a:rPr>
              <a:t>. PSI and Lighter AST are IntelliJ Platform APIs for the </a:t>
            </a:r>
            <a:r>
              <a:rPr lang="en">
                <a:solidFill>
                  <a:schemeClr val="dk1"/>
                </a:solidFill>
                <a:latin typeface="Open Sans"/>
                <a:ea typeface="Open Sans"/>
                <a:cs typeface="Open Sans"/>
                <a:sym typeface="Open Sans"/>
              </a:rPr>
              <a:t>CST and AST, respectively. During compilation a Lighter AST is used. But a PSI is used in IDEs or for semantic search.</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63c78108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063c78108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PSI viewer is available in IntelliJ IDEA </a:t>
            </a:r>
            <a:r>
              <a:rPr lang="en" u="sng">
                <a:solidFill>
                  <a:schemeClr val="hlink"/>
                </a:solidFill>
                <a:latin typeface="Open Sans"/>
                <a:ea typeface="Open Sans"/>
                <a:cs typeface="Open Sans"/>
                <a:sym typeface="Open Sans"/>
                <a:hlinkClick r:id="rId2"/>
              </a:rPr>
              <a:t>out of the box</a:t>
            </a:r>
            <a:r>
              <a:rPr lang="en">
                <a:solidFill>
                  <a:schemeClr val="dk1"/>
                </a:solidFill>
                <a:latin typeface="Open Sans"/>
                <a:ea typeface="Open Sans"/>
                <a:cs typeface="Open Sans"/>
                <a:sym typeface="Open Sans"/>
              </a:rPr>
              <a:t> or via a </a:t>
            </a:r>
            <a:r>
              <a:rPr lang="en" u="sng">
                <a:solidFill>
                  <a:schemeClr val="hlink"/>
                </a:solidFill>
                <a:latin typeface="Open Sans"/>
                <a:ea typeface="Open Sans"/>
                <a:cs typeface="Open Sans"/>
                <a:sym typeface="Open Sans"/>
                <a:hlinkClick r:id="rId3"/>
              </a:rPr>
              <a:t>plugin</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898830b1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898830b1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This is how the sample function definition is divided into tokens and represented as a PSI.</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Notice that all symbols are included in the tree, including braces, parenthesis, dots, colons, semicolons, and other symbols that may seem useless in terms of what the code means. But here you won’t find</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return</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public</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or any other usually skipped elements because they are skipped. Hence,</a:t>
            </a:r>
            <a:r>
              <a:rPr lang="en">
                <a:solidFill>
                  <a:schemeClr val="dk1"/>
                </a:solidFill>
                <a:latin typeface="Open Sans"/>
                <a:ea typeface="Open Sans"/>
                <a:cs typeface="Open Sans"/>
                <a:sym typeface="Open Sans"/>
              </a:rPr>
              <a:t> they are not represented in the CST despite being meant by function declarations. This is because the CST is a representation of the text itself, but not its meaning. All this information is inferred on the frontend only. This phase is only used for transforming plain text into lexical representation. No syntax analysis is performed.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parser CSTs, vertices are represented as instances of types corresponding to (terminal and nonterminal) symbols of the formal grammar, and arrows are represented as the instances’ fields (which means you can access any child via the corresponding field of the parent instance). Simply, one can say that the scheme of </a:t>
            </a:r>
            <a:r>
              <a:rPr lang="en">
                <a:solidFill>
                  <a:schemeClr val="dk1"/>
                </a:solidFill>
                <a:latin typeface="Open Sans"/>
                <a:ea typeface="Open Sans"/>
                <a:cs typeface="Open Sans"/>
                <a:sym typeface="Open Sans"/>
              </a:rPr>
              <a:t>any API like a PSI</a:t>
            </a:r>
            <a:r>
              <a:rPr lang="en">
                <a:solidFill>
                  <a:schemeClr val="dk1"/>
                </a:solidFill>
                <a:latin typeface="Open Sans"/>
                <a:ea typeface="Open Sans"/>
                <a:cs typeface="Open Sans"/>
                <a:sym typeface="Open Sans"/>
              </a:rPr>
              <a:t> is the CST where arrows are named.</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8f21c816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g18f21c8166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Before the introduction of Java, many computer programs were written for specific computer systems, and manual memory management was preferred, as it was more efficient and predictable (e.g. C, C++). </a:t>
            </a:r>
            <a:r>
              <a:rPr lang="en">
                <a:latin typeface="Open Sans"/>
                <a:ea typeface="Open Sans"/>
                <a:cs typeface="Open Sans"/>
                <a:sym typeface="Open Sans"/>
              </a:rPr>
              <a:t>Following the advent of Java in the second half of the 1990’s</a:t>
            </a:r>
            <a:r>
              <a:rPr lang="en">
                <a:latin typeface="Open Sans"/>
                <a:ea typeface="Open Sans"/>
                <a:cs typeface="Open Sans"/>
                <a:sym typeface="Open Sans"/>
              </a:rPr>
              <a:t>, automatic memory management has become a common practice.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The advantage of the JVM is the “write once, run anywhere” principle. It means that your code written in Java or any other JVM-language will be compiled to some Java bytecode that can be executed on any JVM implementation regardless of processor design, OS, and other platform-specific features. This is a big advantage of the JVM and Java itself, whereas low-level languages like C and C++ suffer from the inability to easily migrate a program from one OS to another while still allowing the program to run and compile well.</a:t>
            </a:r>
            <a:endParaRPr>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898830b1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898830b1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how the sample code (the function) is represented </a:t>
            </a:r>
            <a:r>
              <a:rPr lang="en">
                <a:solidFill>
                  <a:schemeClr val="dk1"/>
                </a:solidFill>
              </a:rPr>
              <a:t>in a </a:t>
            </a:r>
            <a:r>
              <a:rPr lang="en">
                <a:solidFill>
                  <a:schemeClr val="dk1"/>
                </a:solidFill>
              </a:rPr>
              <a:t>PSI. Here the root of the subtree corresponds to the function body.</a:t>
            </a:r>
            <a:endParaRPr>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898830b10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898830b10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the string template that is an argument of </a:t>
            </a:r>
            <a:r>
              <a:rPr lang="en">
                <a:solidFill>
                  <a:schemeClr val="dk1"/>
                </a:solidFill>
                <a:latin typeface="JetBrains Mono"/>
                <a:ea typeface="JetBrains Mono"/>
                <a:cs typeface="JetBrains Mono"/>
                <a:sym typeface="JetBrains Mono"/>
              </a:rPr>
              <a:t>println</a:t>
            </a:r>
            <a:r>
              <a:rPr lang="en">
                <a:solidFill>
                  <a:schemeClr val="dk1"/>
                </a:solidFill>
              </a:rPr>
              <a:t> corresponds to the vertex </a:t>
            </a:r>
            <a:r>
              <a:rPr lang="en">
                <a:solidFill>
                  <a:schemeClr val="dk1"/>
                </a:solidFill>
                <a:latin typeface="JetBrains Mono"/>
                <a:ea typeface="JetBrains Mono"/>
                <a:cs typeface="JetBrains Mono"/>
                <a:sym typeface="JetBrains Mono"/>
              </a:rPr>
              <a:t>STRING_TEMPLATE</a:t>
            </a:r>
            <a:r>
              <a:rPr lang="en">
                <a:solidFill>
                  <a:schemeClr val="dk1"/>
                </a:solidFill>
              </a:rPr>
              <a:t>. But </a:t>
            </a:r>
            <a:r>
              <a:rPr lang="en">
                <a:solidFill>
                  <a:schemeClr val="dk1"/>
                </a:solidFill>
              </a:rPr>
              <a:t>because </a:t>
            </a:r>
            <a:r>
              <a:rPr lang="en">
                <a:solidFill>
                  <a:schemeClr val="dk1"/>
                </a:solidFill>
              </a:rPr>
              <a:t>it is the only argument of the called function it also corresponds to </a:t>
            </a:r>
            <a:r>
              <a:rPr lang="en">
                <a:solidFill>
                  <a:schemeClr val="dk1"/>
                </a:solidFill>
                <a:latin typeface="JetBrains Mono"/>
                <a:ea typeface="JetBrains Mono"/>
                <a:cs typeface="JetBrains Mono"/>
                <a:sym typeface="JetBrains Mono"/>
              </a:rPr>
              <a:t>VALUE_ARGUMENT</a:t>
            </a:r>
            <a:r>
              <a:rPr lang="en">
                <a:solidFill>
                  <a:schemeClr val="dk1"/>
                </a:solidFill>
              </a:rPr>
              <a:t> vertex.</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898830b10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898830b10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t>
            </a:r>
            <a:r>
              <a:rPr lang="en">
                <a:solidFill>
                  <a:schemeClr val="dk1"/>
                </a:solidFill>
              </a:rPr>
              <a:t>he usage of the </a:t>
            </a:r>
            <a:r>
              <a:rPr lang="en">
                <a:solidFill>
                  <a:schemeClr val="dk1"/>
                </a:solidFill>
                <a:latin typeface="JetBrains Mono"/>
                <a:ea typeface="JetBrains Mono"/>
                <a:cs typeface="JetBrains Mono"/>
                <a:sym typeface="JetBrains Mono"/>
              </a:rPr>
              <a:t>user</a:t>
            </a:r>
            <a:r>
              <a:rPr lang="en">
                <a:solidFill>
                  <a:schemeClr val="dk1"/>
                </a:solidFill>
              </a:rPr>
              <a:t> variable in the string template corresponds to the </a:t>
            </a:r>
            <a:r>
              <a:rPr lang="en">
                <a:solidFill>
                  <a:schemeClr val="dk1"/>
                </a:solidFill>
                <a:latin typeface="JetBrains Mono"/>
                <a:ea typeface="JetBrains Mono"/>
                <a:cs typeface="JetBrains Mono"/>
                <a:sym typeface="JetBrains Mono"/>
              </a:rPr>
              <a:t>REFERENCE_EXPRESSION</a:t>
            </a:r>
            <a:r>
              <a:rPr lang="en">
                <a:solidFill>
                  <a:schemeClr val="dk1"/>
                </a:solidFill>
              </a:rPr>
              <a:t> vertex.</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63c78108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063c78108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Whereas the parser creates a Lighter AST representation of the source code,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converts it to </a:t>
            </a:r>
            <a:r>
              <a:rPr lang="en">
                <a:solidFill>
                  <a:schemeClr val="dk1"/>
                </a:solidFill>
                <a:latin typeface="Open Sans"/>
                <a:ea typeface="Open Sans"/>
                <a:cs typeface="Open Sans"/>
                <a:sym typeface="Open Sans"/>
              </a:rPr>
              <a:t>an </a:t>
            </a:r>
            <a:r>
              <a:rPr lang="en">
                <a:solidFill>
                  <a:schemeClr val="dk1"/>
                </a:solidFill>
                <a:latin typeface="Open Sans"/>
                <a:ea typeface="Open Sans"/>
                <a:cs typeface="Open Sans"/>
                <a:sym typeface="Open Sans"/>
              </a:rPr>
              <a:t>FIR (a fr</a:t>
            </a:r>
            <a:r>
              <a:rPr lang="en">
                <a:solidFill>
                  <a:schemeClr val="dk1"/>
                </a:solidFill>
                <a:latin typeface="Open Sans"/>
                <a:ea typeface="Open Sans"/>
                <a:cs typeface="Open Sans"/>
                <a:sym typeface="Open Sans"/>
              </a:rPr>
              <a:t>ont-e</a:t>
            </a:r>
            <a:r>
              <a:rPr lang="en">
                <a:solidFill>
                  <a:schemeClr val="dk1"/>
                </a:solidFill>
                <a:latin typeface="Open Sans"/>
                <a:ea typeface="Open Sans"/>
                <a:cs typeface="Open Sans"/>
                <a:sym typeface="Open Sans"/>
              </a:rPr>
              <a:t>nd</a:t>
            </a:r>
            <a:r>
              <a:rPr lang="en">
                <a:solidFill>
                  <a:schemeClr val="dk1"/>
                </a:solidFill>
                <a:latin typeface="Open Sans"/>
                <a:ea typeface="Open Sans"/>
                <a:cs typeface="Open Sans"/>
                <a:sym typeface="Open Sans"/>
              </a:rPr>
              <a:t> intermediate representation), which is arranged similarly to a Lighter AST but is instead mutable. This allows you to add new </a:t>
            </a:r>
            <a:r>
              <a:rPr lang="en">
                <a:solidFill>
                  <a:schemeClr val="dk1"/>
                </a:solidFill>
                <a:latin typeface="Open Sans"/>
                <a:ea typeface="Open Sans"/>
                <a:cs typeface="Open Sans"/>
                <a:sym typeface="Open Sans"/>
              </a:rPr>
              <a:t>information about the tokens</a:t>
            </a:r>
            <a:r>
              <a:rPr lang="en">
                <a:solidFill>
                  <a:schemeClr val="dk1"/>
                </a:solidFill>
                <a:latin typeface="Open Sans"/>
                <a:ea typeface="Open Sans"/>
                <a:cs typeface="Open Sans"/>
                <a:sym typeface="Open Sans"/>
              </a:rPr>
              <a:t> to exactly the same tree instead of some different structures constructed around the tree (like “banding context”, which is a big concurrent and very bulky hashmap). This means that at the beginning,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just reconstructs the tree in the FIR format instead of Lighter AST and then fills it with inferred information (</a:t>
            </a:r>
            <a:r>
              <a:rPr lang="en">
                <a:solidFill>
                  <a:schemeClr val="dk1"/>
                </a:solidFill>
                <a:latin typeface="Open Sans"/>
                <a:ea typeface="Open Sans"/>
                <a:cs typeface="Open Sans"/>
                <a:sym typeface="Open Sans"/>
              </a:rPr>
              <a:t>for example,</a:t>
            </a:r>
            <a:r>
              <a:rPr lang="en">
                <a:solidFill>
                  <a:schemeClr val="dk1"/>
                </a:solidFill>
                <a:latin typeface="Open Sans"/>
                <a:ea typeface="Open Sans"/>
                <a:cs typeface="Open Sans"/>
                <a:sym typeface="Open Sans"/>
              </a:rPr>
              <a:t> it resolves references, infers types etc.) and runs diagnostics on the tree full of information. Also, it may change the tree for certain reasons, such as desugaring, which will be discussed a bit later, or automated complex code generation via compiler plugin.</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In reality,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is divided into a lot of phases. In this course, the phases are grouped into 3 larger phases that describe the main front-end jobs. (The full list of phases is available </a:t>
            </a:r>
            <a:r>
              <a:rPr lang="en" u="sng">
                <a:solidFill>
                  <a:schemeClr val="hlink"/>
                </a:solidFill>
                <a:latin typeface="Open Sans"/>
                <a:ea typeface="Open Sans"/>
                <a:cs typeface="Open Sans"/>
                <a:sym typeface="Open Sans"/>
                <a:hlinkClick r:id="rId2"/>
              </a:rPr>
              <a:t>here</a:t>
            </a:r>
            <a:r>
              <a:rPr lang="en">
                <a:solidFill>
                  <a:schemeClr val="dk1"/>
                </a:solidFill>
                <a:latin typeface="Open Sans"/>
                <a:ea typeface="Open Sans"/>
                <a:cs typeface="Open Sans"/>
                <a:sym typeface="Open Sans"/>
              </a:rPr>
              <a:t>.) Also, currently FIR is not produced by default and Lighter AST is used and is passed to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instead, </a:t>
            </a:r>
            <a:r>
              <a:rPr lang="en">
                <a:solidFill>
                  <a:schemeClr val="dk1"/>
                </a:solidFill>
                <a:latin typeface="Open Sans"/>
                <a:ea typeface="Open Sans"/>
                <a:cs typeface="Open Sans"/>
                <a:sym typeface="Open Sans"/>
              </a:rPr>
              <a:t>meanwhile </a:t>
            </a:r>
            <a:r>
              <a:rPr lang="en">
                <a:solidFill>
                  <a:schemeClr val="dk1"/>
                </a:solidFill>
                <a:latin typeface="Open Sans"/>
                <a:ea typeface="Open Sans"/>
                <a:cs typeface="Open Sans"/>
                <a:sym typeface="Open Sans"/>
              </a:rPr>
              <a:t>inferred information is stored in a banding context. FIR usage can be turned on with a compiler flag, and soon it will become the default representation on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898830b10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898830b10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a:t>
            </a:r>
            <a:r>
              <a:rPr lang="en">
                <a:solidFill>
                  <a:schemeClr val="dk1"/>
                </a:solidFill>
              </a:rPr>
              <a:t> how a similar example is represented as an FIR. Here, types are already resolved. Before the resolution process, the types are either represented as “user type reference” or not represented at all. </a:t>
            </a:r>
            <a:r>
              <a:rPr lang="en">
                <a:solidFill>
                  <a:schemeClr val="dk1"/>
                </a:solidFill>
              </a:rPr>
              <a:t>Precisely</a:t>
            </a:r>
            <a:r>
              <a:rPr lang="en">
                <a:solidFill>
                  <a:schemeClr val="dk1"/>
                </a:solidFill>
              </a:rPr>
              <a:t>, the type references are plugged with mock </a:t>
            </a:r>
            <a:r>
              <a:rPr lang="en">
                <a:solidFill>
                  <a:schemeClr val="dk1"/>
                </a:solidFill>
                <a:latin typeface="JetBrains Mono"/>
                <a:ea typeface="JetBrains Mono"/>
                <a:cs typeface="JetBrains Mono"/>
                <a:sym typeface="JetBrains Mono"/>
              </a:rPr>
              <a:t>FirImplicitTypeRef</a:t>
            </a:r>
            <a:r>
              <a:rPr lang="en">
                <a:solidFill>
                  <a:schemeClr val="dk1"/>
                </a:solidFill>
              </a:rPr>
              <a:t> vertices that should be and will be substituted with the inferred types.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898830b1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898830b1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a:t>
            </a:r>
            <a:r>
              <a:rPr lang="en">
                <a:solidFill>
                  <a:schemeClr val="dk1"/>
                </a:solidFill>
              </a:rPr>
              <a:t> where parameter and return types are represented in the FIR.</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898830b105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898830b105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a:t>
            </a:r>
            <a:r>
              <a:rPr lang="en">
                <a:solidFill>
                  <a:schemeClr val="dk1"/>
                </a:solidFill>
              </a:rPr>
              <a:t> FIR of the string template.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898830b10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898830b10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lang="en">
                <a:solidFill>
                  <a:schemeClr val="dk1"/>
                </a:solidFill>
                <a:latin typeface="JetBrains Mono"/>
                <a:ea typeface="JetBrains Mono"/>
                <a:cs typeface="JetBrains Mono"/>
                <a:sym typeface="JetBrains Mono"/>
              </a:rPr>
              <a:t>"Hello, </a:t>
            </a:r>
            <a:r>
              <a:rPr lang="en">
                <a:solidFill>
                  <a:schemeClr val="dk1"/>
                </a:solidFill>
                <a:latin typeface="JetBrains Mono"/>
                <a:ea typeface="JetBrains Mono"/>
                <a:cs typeface="JetBrains Mono"/>
                <a:sym typeface="JetBrains Mono"/>
              </a:rPr>
              <a:t>"</a:t>
            </a:r>
            <a:r>
              <a:rPr lang="en">
                <a:solidFill>
                  <a:schemeClr val="dk1"/>
                </a:solidFill>
              </a:rPr>
              <a:t> is represented as a constant expression. And it has a type reference too!</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898830b10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898830b10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a:t>
            </a:r>
            <a:r>
              <a:rPr lang="en">
                <a:solidFill>
                  <a:schemeClr val="dk1"/>
                </a:solidFill>
              </a:rPr>
              <a:t> where the variable reference is represented.</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898830b10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898830b10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Remember that each object (that inherits the </a:t>
            </a:r>
            <a:r>
              <a:rPr lang="en">
                <a:solidFill>
                  <a:schemeClr val="dk1"/>
                </a:solidFill>
                <a:latin typeface="JetBrains Mono"/>
                <a:ea typeface="JetBrains Mono"/>
                <a:cs typeface="JetBrains Mono"/>
                <a:sym typeface="JetBrains Mono"/>
              </a:rPr>
              <a:t>Any</a:t>
            </a:r>
            <a:r>
              <a:rPr lang="en">
                <a:solidFill>
                  <a:schemeClr val="dk1"/>
                </a:solidFill>
                <a:latin typeface="Open Sans"/>
                <a:ea typeface="Open Sans"/>
                <a:cs typeface="Open Sans"/>
                <a:sym typeface="Open Sans"/>
              </a:rPr>
              <a:t> interface) has a method </a:t>
            </a:r>
            <a:r>
              <a:rPr lang="en">
                <a:solidFill>
                  <a:schemeClr val="dk1"/>
                </a:solidFill>
                <a:latin typeface="JetBrains Mono"/>
                <a:ea typeface="JetBrains Mono"/>
                <a:cs typeface="JetBrains Mono"/>
                <a:sym typeface="JetBrains Mono"/>
              </a:rPr>
              <a:t>toString(): String</a:t>
            </a:r>
            <a:r>
              <a:rPr lang="en">
                <a:solidFill>
                  <a:schemeClr val="dk1"/>
                </a:solidFill>
                <a:latin typeface="Open Sans"/>
                <a:ea typeface="Open Sans"/>
                <a:cs typeface="Open Sans"/>
                <a:sym typeface="Open Sans"/>
              </a:rPr>
              <a:t>. So formally, the expression </a:t>
            </a:r>
            <a:r>
              <a:rPr lang="en">
                <a:solidFill>
                  <a:schemeClr val="dk1"/>
                </a:solidFill>
                <a:latin typeface="JetBrains Mono"/>
                <a:ea typeface="JetBrains Mono"/>
                <a:cs typeface="JetBrains Mono"/>
                <a:sym typeface="JetBrains Mono"/>
              </a:rPr>
              <a:t>"Hello, $</a:t>
            </a:r>
            <a:r>
              <a:rPr i="1" lang="en">
                <a:solidFill>
                  <a:schemeClr val="dk1"/>
                </a:solidFill>
                <a:latin typeface="JetBrains Mono"/>
                <a:ea typeface="JetBrains Mono"/>
                <a:cs typeface="JetBrains Mono"/>
                <a:sym typeface="JetBrains Mono"/>
              </a:rPr>
              <a:t>user</a:t>
            </a:r>
            <a:r>
              <a:rPr lang="en">
                <a:solidFill>
                  <a:schemeClr val="dk1"/>
                </a:solidFill>
                <a:latin typeface="JetBrains Mono"/>
                <a:ea typeface="JetBrains Mono"/>
                <a:cs typeface="JetBrains Mono"/>
                <a:sym typeface="JetBrains Mono"/>
              </a:rPr>
              <a:t>"</a:t>
            </a:r>
            <a:r>
              <a:rPr lang="en">
                <a:solidFill>
                  <a:schemeClr val="dk1"/>
                </a:solidFill>
                <a:latin typeface="Open Sans"/>
                <a:ea typeface="Open Sans"/>
                <a:cs typeface="Open Sans"/>
                <a:sym typeface="Open Sans"/>
              </a:rPr>
              <a:t> actually means </a:t>
            </a:r>
            <a:r>
              <a:rPr lang="en">
                <a:solidFill>
                  <a:schemeClr val="dk1"/>
                </a:solidFill>
                <a:latin typeface="JetBrains Mono"/>
                <a:ea typeface="JetBrains Mono"/>
                <a:cs typeface="JetBrains Mono"/>
                <a:sym typeface="JetBrains Mono"/>
              </a:rPr>
              <a:t>"Hello, " + </a:t>
            </a:r>
            <a:r>
              <a:rPr i="1" lang="en">
                <a:solidFill>
                  <a:schemeClr val="dk1"/>
                </a:solidFill>
                <a:latin typeface="JetBrains Mono"/>
                <a:ea typeface="JetBrains Mono"/>
                <a:cs typeface="JetBrains Mono"/>
                <a:sym typeface="JetBrains Mono"/>
              </a:rPr>
              <a:t>user.</a:t>
            </a:r>
            <a:r>
              <a:rPr lang="en">
                <a:solidFill>
                  <a:schemeClr val="dk1"/>
                </a:solidFill>
                <a:latin typeface="JetBrains Mono"/>
                <a:ea typeface="JetBrains Mono"/>
                <a:cs typeface="JetBrains Mono"/>
                <a:sym typeface="JetBrains Mono"/>
              </a:rPr>
              <a:t>toString()</a:t>
            </a:r>
            <a:r>
              <a:rPr lang="en">
                <a:solidFill>
                  <a:schemeClr val="dk1"/>
                </a:solidFill>
                <a:latin typeface="Open Sans"/>
                <a:ea typeface="Open Sans"/>
                <a:cs typeface="Open Sans"/>
                <a:sym typeface="Open Sans"/>
              </a:rPr>
              <a:t>. That’s why the </a:t>
            </a:r>
            <a:r>
              <a:rPr lang="en">
                <a:solidFill>
                  <a:schemeClr val="dk1"/>
                </a:solidFill>
                <a:latin typeface="JetBrains Mono"/>
                <a:ea typeface="JetBrains Mono"/>
                <a:cs typeface="JetBrains Mono"/>
                <a:sym typeface="JetBrains Mono"/>
              </a:rPr>
              <a:t>toString</a:t>
            </a:r>
            <a:r>
              <a:rPr lang="en">
                <a:solidFill>
                  <a:schemeClr val="dk1"/>
                </a:solidFill>
              </a:rPr>
              <a:t> </a:t>
            </a:r>
            <a:r>
              <a:rPr lang="en">
                <a:solidFill>
                  <a:schemeClr val="dk1"/>
                </a:solidFill>
                <a:latin typeface="Open Sans"/>
                <a:ea typeface="Open Sans"/>
                <a:cs typeface="Open Sans"/>
                <a:sym typeface="Open Sans"/>
              </a:rPr>
              <a:t>function call is also inserted into the tree. Actually, string templates are computed via the good old </a:t>
            </a:r>
            <a:r>
              <a:rPr lang="en">
                <a:solidFill>
                  <a:schemeClr val="dk1"/>
                </a:solidFill>
                <a:latin typeface="JetBrains Mono"/>
                <a:ea typeface="JetBrains Mono"/>
                <a:cs typeface="JetBrains Mono"/>
                <a:sym typeface="JetBrains Mono"/>
              </a:rPr>
              <a:t>StringBuilder</a:t>
            </a:r>
            <a:r>
              <a:rPr lang="en">
                <a:solidFill>
                  <a:schemeClr val="dk1"/>
                </a:solidFill>
                <a:latin typeface="Open Sans"/>
                <a:ea typeface="Open Sans"/>
                <a:cs typeface="Open Sans"/>
                <a:sym typeface="Open Sans"/>
              </a:rPr>
              <a:t>. Thus, it will also be inserted into the tree.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05b30d53b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05b30d53b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JVM bytecode is more high-level than machine code. It knows about the Java type system, and it is targeted at an abstract stack-based machine, while modern physical machines are register-based.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More </a:t>
            </a:r>
            <a:r>
              <a:rPr lang="en">
                <a:solidFill>
                  <a:schemeClr val="dk1"/>
                </a:solidFill>
                <a:latin typeface="Open Sans"/>
                <a:ea typeface="Open Sans"/>
                <a:cs typeface="Open Sans"/>
                <a:sym typeface="Open Sans"/>
              </a:rPr>
              <a:t>about Java bytecode: </a:t>
            </a:r>
            <a:r>
              <a:rPr lang="en" u="sng">
                <a:solidFill>
                  <a:schemeClr val="hlink"/>
                </a:solidFill>
                <a:latin typeface="Open Sans"/>
                <a:ea typeface="Open Sans"/>
                <a:cs typeface="Open Sans"/>
                <a:sym typeface="Open Sans"/>
                <a:hlinkClick r:id="rId2"/>
              </a:rPr>
              <a:t>Wikipedia</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JVM 19 specs</a:t>
            </a:r>
            <a:r>
              <a:rPr lang="en">
                <a:solidFill>
                  <a:schemeClr val="dk1"/>
                </a:solidFill>
                <a:latin typeface="Open Sans"/>
                <a:ea typeface="Open Sans"/>
                <a:cs typeface="Open Sans"/>
                <a:sym typeface="Open Sans"/>
              </a:rPr>
              <a:t> with </a:t>
            </a:r>
            <a:r>
              <a:rPr lang="en" u="sng">
                <a:solidFill>
                  <a:schemeClr val="hlink"/>
                </a:solidFill>
                <a:latin typeface="Open Sans"/>
                <a:ea typeface="Open Sans"/>
                <a:cs typeface="Open Sans"/>
                <a:sym typeface="Open Sans"/>
                <a:hlinkClick r:id="rId4"/>
              </a:rPr>
              <a:t>JVM instruction set</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an article about different kinds of VMs</a:t>
            </a:r>
            <a:r>
              <a:rPr lang="en">
                <a:solidFill>
                  <a:schemeClr val="dk1"/>
                </a:solidFill>
                <a:latin typeface="Open Sans"/>
                <a:ea typeface="Open Sans"/>
                <a:cs typeface="Open Sans"/>
                <a:sym typeface="Open Sans"/>
              </a:rPr>
              <a:t>, and </a:t>
            </a:r>
            <a:r>
              <a:rPr lang="en" u="sng">
                <a:solidFill>
                  <a:schemeClr val="hlink"/>
                </a:solidFill>
                <a:latin typeface="Open Sans"/>
                <a:ea typeface="Open Sans"/>
                <a:cs typeface="Open Sans"/>
                <a:sym typeface="Open Sans"/>
                <a:hlinkClick r:id="rId6"/>
              </a:rPr>
              <a:t>Wikipedia page about stack machines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063c78108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063c78108a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also performs desugaring. Desugaring is the process of replacing high-level constructions with equivalent low-level code. Simply put, desugaring replaces syntax sugar with “sugar-free” equivalents. It allows you to eliminate boilerplate in compiler code (like writing similar code for </a:t>
            </a:r>
            <a:r>
              <a:rPr lang="en">
                <a:solidFill>
                  <a:schemeClr val="dk1"/>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expressions) and make the code ready for conversion into platform operations.</a:t>
            </a:r>
            <a:endParaRPr>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063c78108a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063c78108a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resolver just replaces the names of entities defined by the user with their fully qualified analogues. </a:t>
            </a:r>
            <a:r>
              <a:rPr lang="en">
                <a:solidFill>
                  <a:schemeClr val="dk1"/>
                </a:solidFill>
                <a:latin typeface="Open Sans"/>
                <a:ea typeface="Open Sans"/>
                <a:cs typeface="Open Sans"/>
                <a:sym typeface="Open Sans"/>
              </a:rPr>
              <a:t>In other words, a user-friendly name like “Int” might be replaced with a compiler-friendly FQ name like “kotlin.Int”.</a:t>
            </a:r>
            <a:endParaRPr>
              <a:solidFill>
                <a:schemeClr val="dk1"/>
              </a:solidFill>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0676e1cb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0676e1cb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Consider an example. Let's say we have two functions in different libraries or modules, but with the same name. In the original FIR tree, we have t</a:t>
            </a:r>
            <a:r>
              <a:rPr lang="en">
                <a:solidFill>
                  <a:schemeClr val="dk1"/>
                </a:solidFill>
                <a:latin typeface="Open Sans"/>
                <a:ea typeface="Open Sans"/>
                <a:cs typeface="Open Sans"/>
                <a:sym typeface="Open Sans"/>
              </a:rPr>
              <a:t>he same nodes for them – the functions’ nodes</a:t>
            </a:r>
            <a:r>
              <a:rPr lang="en">
                <a:solidFill>
                  <a:schemeClr val="dk1"/>
                </a:solidFill>
                <a:latin typeface="Open Sans"/>
                <a:ea typeface="Open Sans"/>
                <a:cs typeface="Open Sans"/>
                <a:sym typeface="Open Sans"/>
              </a:rPr>
              <a:t> with the name </a:t>
            </a:r>
            <a:r>
              <a:rPr lang="en">
                <a:solidFill>
                  <a:schemeClr val="dk1"/>
                </a:solidFill>
                <a:latin typeface="JetBrains Mono"/>
                <a:ea typeface="JetBrains Mono"/>
                <a:cs typeface="JetBrains Mono"/>
                <a:sym typeface="JetBrains Mono"/>
              </a:rPr>
              <a:t>myFunction</a:t>
            </a:r>
            <a:r>
              <a:rPr lang="en">
                <a:solidFill>
                  <a:schemeClr val="dk1"/>
                </a:solidFill>
              </a:rPr>
              <a:t>.</a:t>
            </a:r>
            <a:r>
              <a:rPr lang="en">
                <a:solidFill>
                  <a:schemeClr val="dk1"/>
                </a:solidFill>
                <a:latin typeface="Open Sans"/>
                <a:ea typeface="Open Sans"/>
                <a:cs typeface="Open Sans"/>
                <a:sym typeface="Open Sans"/>
              </a:rPr>
              <a:t> However, these functions are different and we don't know exactly which of them is called in the user code. </a:t>
            </a:r>
            <a:r>
              <a:rPr lang="en">
                <a:solidFill>
                  <a:schemeClr val="dk1"/>
                </a:solidFill>
                <a:latin typeface="Open Sans"/>
                <a:ea typeface="Open Sans"/>
                <a:cs typeface="Open Sans"/>
                <a:sym typeface="Open Sans"/>
              </a:rPr>
              <a:t>Or the user</a:t>
            </a:r>
            <a:r>
              <a:rPr lang="en">
                <a:solidFill>
                  <a:schemeClr val="dk1"/>
                </a:solidFill>
                <a:latin typeface="Open Sans"/>
                <a:ea typeface="Open Sans"/>
                <a:cs typeface="Open Sans"/>
                <a:sym typeface="Open Sans"/>
              </a:rPr>
              <a:t> can rename any entity in the import statement (like </a:t>
            </a:r>
            <a:r>
              <a:rPr lang="en">
                <a:solidFill>
                  <a:schemeClr val="dk1"/>
                </a:solidFill>
                <a:latin typeface="JetBrains Mono"/>
                <a:ea typeface="JetBrains Mono"/>
                <a:cs typeface="JetBrains Mono"/>
                <a:sym typeface="JetBrains Mono"/>
              </a:rPr>
              <a:t>import kotlin.collections.List as Tsil</a:t>
            </a:r>
            <a:r>
              <a:rPr lang="en">
                <a:solidFill>
                  <a:schemeClr val="dk1"/>
                </a:solidFill>
                <a:latin typeface="Open Sans"/>
                <a:ea typeface="Open Sans"/>
                <a:cs typeface="Open Sans"/>
                <a:sym typeface="Open Sans"/>
              </a:rPr>
              <a:t>). So when you see any type reference like </a:t>
            </a:r>
            <a:r>
              <a:rPr lang="en">
                <a:solidFill>
                  <a:schemeClr val="dk1"/>
                </a:solidFill>
                <a:latin typeface="JetBrains Mono"/>
                <a:ea typeface="JetBrains Mono"/>
                <a:cs typeface="JetBrains Mono"/>
                <a:sym typeface="JetBrains Mono"/>
              </a:rPr>
              <a:t>String</a:t>
            </a:r>
            <a:r>
              <a:rPr lang="en">
                <a:solidFill>
                  <a:schemeClr val="dk1"/>
                </a:solidFill>
              </a:rPr>
              <a:t> or </a:t>
            </a:r>
            <a:r>
              <a:rPr lang="en">
                <a:solidFill>
                  <a:schemeClr val="dk1"/>
                </a:solidFill>
                <a:latin typeface="JetBrains Mono"/>
                <a:ea typeface="JetBrains Mono"/>
                <a:cs typeface="JetBrains Mono"/>
                <a:sym typeface="JetBrains Mono"/>
              </a:rPr>
              <a:t>MyList</a:t>
            </a:r>
            <a:r>
              <a:rPr lang="en">
                <a:solidFill>
                  <a:schemeClr val="dk1"/>
                </a:solidFill>
                <a:latin typeface="Open Sans"/>
                <a:ea typeface="Open Sans"/>
                <a:cs typeface="Open Sans"/>
                <a:sym typeface="Open Sans"/>
              </a:rPr>
              <a:t> or a function reference like </a:t>
            </a:r>
            <a:r>
              <a:rPr lang="en">
                <a:solidFill>
                  <a:schemeClr val="dk1"/>
                </a:solidFill>
                <a:latin typeface="JetBrains Mono"/>
                <a:ea typeface="JetBrains Mono"/>
                <a:cs typeface="JetBrains Mono"/>
                <a:sym typeface="JetBrains Mono"/>
              </a:rPr>
              <a:t>plus</a:t>
            </a:r>
            <a:r>
              <a:rPr lang="en">
                <a:solidFill>
                  <a:schemeClr val="dk1"/>
                </a:solidFill>
                <a:latin typeface="Open Sans"/>
                <a:ea typeface="Open Sans"/>
                <a:cs typeface="Open Sans"/>
                <a:sym typeface="Open Sans"/>
              </a:rPr>
              <a:t> when there are a lot of similar </a:t>
            </a:r>
            <a:r>
              <a:rPr lang="en">
                <a:solidFill>
                  <a:schemeClr val="dk1"/>
                </a:solidFill>
                <a:latin typeface="JetBrains Mono"/>
                <a:ea typeface="JetBrains Mono"/>
                <a:cs typeface="JetBrains Mono"/>
                <a:sym typeface="JetBrains Mono"/>
              </a:rPr>
              <a:t>plus</a:t>
            </a:r>
            <a:r>
              <a:rPr lang="en">
                <a:solidFill>
                  <a:schemeClr val="dk1"/>
                </a:solidFill>
                <a:latin typeface="Open Sans"/>
                <a:ea typeface="Open Sans"/>
                <a:cs typeface="Open Sans"/>
                <a:sym typeface="Open Sans"/>
              </a:rPr>
              <a:t> functions, it’s not obvious at all what type or function is used exactly.</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this case, we can resolve the fully qualified (FQ) names with the full paths of the </a:t>
            </a:r>
            <a:r>
              <a:rPr lang="en">
                <a:solidFill>
                  <a:schemeClr val="dk1"/>
                </a:solidFill>
                <a:latin typeface="Open Sans"/>
                <a:ea typeface="Open Sans"/>
                <a:cs typeface="Open Sans"/>
                <a:sym typeface="Open Sans"/>
              </a:rPr>
              <a:t>functions </a:t>
            </a:r>
            <a:r>
              <a:rPr lang="en">
                <a:solidFill>
                  <a:schemeClr val="dk1"/>
                </a:solidFill>
                <a:latin typeface="Open Sans"/>
                <a:ea typeface="Open Sans"/>
                <a:cs typeface="Open Sans"/>
                <a:sym typeface="Open Sans"/>
              </a:rPr>
              <a:t>– the package, parent classes, and function name. And using the FQ name, we can determine the entity. This allows us to check the availability of the entities during the very first steps . </a:t>
            </a:r>
            <a:r>
              <a:rPr lang="en">
                <a:solidFill>
                  <a:schemeClr val="dk1"/>
                </a:solidFill>
                <a:latin typeface="Open Sans"/>
                <a:ea typeface="Open Sans"/>
                <a:cs typeface="Open Sans"/>
                <a:sym typeface="Open Sans"/>
              </a:rPr>
              <a:t>Also, when the entity is a function, this allows us to check the correctness of the function’s return type usage</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063c78108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063c78108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Type inference is a process through which the compiler understands what each implicit type is.</a:t>
            </a:r>
            <a:endParaRPr>
              <a:solidFill>
                <a:schemeClr val="dk1"/>
              </a:solidFill>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06a3fa742a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06a3fa742a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For example, consider the code snippet on the slide. Right after the FIR is generated, the </a:t>
            </a:r>
            <a:r>
              <a:rPr lang="en">
                <a:solidFill>
                  <a:schemeClr val="dk1"/>
                </a:solidFill>
                <a:latin typeface="Open Sans"/>
                <a:ea typeface="Open Sans"/>
                <a:cs typeface="Open Sans"/>
                <a:sym typeface="Open Sans"/>
              </a:rPr>
              <a:t>function’s </a:t>
            </a:r>
            <a:r>
              <a:rPr lang="en">
                <a:solidFill>
                  <a:schemeClr val="dk1"/>
                </a:solidFill>
                <a:latin typeface="Open Sans"/>
                <a:ea typeface="Open Sans"/>
                <a:cs typeface="Open Sans"/>
                <a:sym typeface="Open Sans"/>
              </a:rPr>
              <a:t>return </a:t>
            </a:r>
            <a:r>
              <a:rPr lang="en">
                <a:solidFill>
                  <a:schemeClr val="dk1"/>
                </a:solidFill>
                <a:latin typeface="Open Sans"/>
                <a:ea typeface="Open Sans"/>
                <a:cs typeface="Open Sans"/>
                <a:sym typeface="Open Sans"/>
              </a:rPr>
              <a:t>type, the</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user</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parameter’s</a:t>
            </a:r>
            <a:r>
              <a:rPr lang="en">
                <a:solidFill>
                  <a:schemeClr val="dk1"/>
                </a:solidFill>
                <a:latin typeface="Open Sans"/>
                <a:ea typeface="Open Sans"/>
                <a:cs typeface="Open Sans"/>
                <a:sym typeface="Open Sans"/>
              </a:rPr>
              <a:t> type, and the </a:t>
            </a:r>
            <a:r>
              <a:rPr lang="en">
                <a:solidFill>
                  <a:schemeClr val="dk1"/>
                </a:solidFill>
                <a:latin typeface="JetBrains Mono"/>
                <a:ea typeface="JetBrains Mono"/>
                <a:cs typeface="JetBrains Mono"/>
                <a:sym typeface="JetBrains Mono"/>
              </a:rPr>
              <a:t>"Hello, "</a:t>
            </a:r>
            <a:r>
              <a:rPr lang="en">
                <a:solidFill>
                  <a:schemeClr val="dk1"/>
                </a:solidFill>
                <a:latin typeface="Open Sans"/>
                <a:ea typeface="Open Sans"/>
                <a:cs typeface="Open Sans"/>
                <a:sym typeface="Open Sans"/>
              </a:rPr>
              <a:t> constant’s type are marked as </a:t>
            </a:r>
            <a:r>
              <a:rPr lang="en">
                <a:solidFill>
                  <a:schemeClr val="dk1"/>
                </a:solidFill>
                <a:latin typeface="JetBrains Mono"/>
                <a:ea typeface="JetBrains Mono"/>
                <a:cs typeface="JetBrains Mono"/>
                <a:sym typeface="JetBrains Mono"/>
              </a:rPr>
              <a:t>ImplicitTypeRef</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UserTypeRef (="String")</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ResolvedTypeRef (=kotlin/String)</a:t>
            </a:r>
            <a:r>
              <a:rPr lang="en">
                <a:solidFill>
                  <a:schemeClr val="dk1"/>
                </a:solidFill>
                <a:latin typeface="Open Sans"/>
                <a:ea typeface="Open Sans"/>
                <a:cs typeface="Open Sans"/>
                <a:sym typeface="Open Sans"/>
              </a:rPr>
              <a:t>. This means that the string constant’s type is resolved from the start, whereas the parameter’s type is just described as a </a:t>
            </a:r>
            <a:r>
              <a:rPr lang="en">
                <a:solidFill>
                  <a:schemeClr val="dk1"/>
                </a:solidFill>
                <a:latin typeface="Open Sans"/>
                <a:ea typeface="Open Sans"/>
                <a:cs typeface="Open Sans"/>
                <a:sym typeface="Open Sans"/>
              </a:rPr>
              <a:t>string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but still is not resolved, and the function’s return type is not described at all, so it will be inferred.</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After that, during resolution, we resolve all mentioned entities, so the parameter’s type is resolved, but the function’s return type still is undetermined.</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Then we perform type inference, which finally infers the function’s return type from the body return type, which actually is inferred from the</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println</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function</a:t>
            </a:r>
            <a:r>
              <a:rPr lang="en">
                <a:solidFill>
                  <a:schemeClr val="dk1"/>
                </a:solidFill>
                <a:latin typeface="Open Sans"/>
                <a:ea typeface="Open Sans"/>
                <a:cs typeface="Open Sans"/>
                <a:sym typeface="Open Sans"/>
              </a:rPr>
              <a:t>’s return type that is determined after resolution. This and a lot of similar deductions are performed during type inference.</a:t>
            </a:r>
            <a:endParaRPr>
              <a:solidFill>
                <a:schemeClr val="dk1"/>
              </a:solidFill>
              <a:latin typeface="Open Sans"/>
              <a:ea typeface="Open Sans"/>
              <a:cs typeface="Open Sans"/>
              <a:sym typeface="Open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063c78108a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063c78108a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There </a:t>
            </a:r>
            <a:r>
              <a:rPr lang="en">
                <a:solidFill>
                  <a:schemeClr val="dk1"/>
                </a:solidFill>
                <a:latin typeface="Open Sans"/>
                <a:ea typeface="Open Sans"/>
                <a:cs typeface="Open Sans"/>
                <a:sym typeface="Open Sans"/>
              </a:rPr>
              <a:t>are a lot of nuances when it comes to interoperability. For example, consider a piece of Java code like the one shown here. Kotlin is interoperable with Java, so the Java function can be called from Kotlin. But Java has no null safety. This raises the question: How is the function’s return type represented in Kotlin?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highlight>
                <a:srgbClr val="FFFF00"/>
              </a:highlight>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063c78108a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063c78108a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It makes sense to assume that it will be represented as </a:t>
            </a:r>
            <a:r>
              <a:rPr lang="en">
                <a:solidFill>
                  <a:schemeClr val="dk1"/>
                </a:solidFill>
                <a:latin typeface="JetBrains Mono"/>
                <a:ea typeface="JetBrains Mono"/>
                <a:cs typeface="JetBrains Mono"/>
                <a:sym typeface="JetBrains Mono"/>
              </a:rPr>
              <a:t>String?</a:t>
            </a:r>
            <a:r>
              <a:rPr lang="en">
                <a:solidFill>
                  <a:schemeClr val="dk1"/>
                </a:solidFill>
              </a:rPr>
              <a:t>.</a:t>
            </a:r>
            <a:r>
              <a:rPr lang="en">
                <a:solidFill>
                  <a:schemeClr val="dk1"/>
                </a:solidFill>
                <a:latin typeface="Open Sans"/>
                <a:ea typeface="Open Sans"/>
                <a:cs typeface="Open Sans"/>
                <a:sym typeface="Open Sans"/>
              </a:rPr>
              <a:t> But the reality is a bit more complicated. The return type will be interpreted as a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063c78108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063c78108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Such types are called platform types. When you have a value of a platform type you can safely cast it to either </a:t>
            </a:r>
            <a:r>
              <a:rPr lang="en">
                <a:solidFill>
                  <a:schemeClr val="dk1"/>
                </a:solidFill>
                <a:latin typeface="JetBrains Mono"/>
                <a:ea typeface="JetBrains Mono"/>
                <a:cs typeface="JetBrains Mono"/>
                <a:sym typeface="JetBrains Mono"/>
              </a:rPr>
              <a:t>String</a:t>
            </a:r>
            <a:r>
              <a:rPr lang="en">
                <a:solidFill>
                  <a:schemeClr val="dk1"/>
                </a:solidFill>
              </a:rPr>
              <a:t> </a:t>
            </a:r>
            <a:r>
              <a:rPr lang="en">
                <a:solidFill>
                  <a:schemeClr val="dk1"/>
                </a:solidFill>
                <a:latin typeface="Open Sans"/>
                <a:ea typeface="Open Sans"/>
                <a:cs typeface="Open Sans"/>
                <a:sym typeface="Open Sans"/>
              </a:rPr>
              <a:t>or </a:t>
            </a:r>
            <a:r>
              <a:rPr lang="en">
                <a:solidFill>
                  <a:schemeClr val="dk1"/>
                </a:solidFill>
                <a:latin typeface="JetBrains Mono"/>
                <a:ea typeface="JetBrains Mono"/>
                <a:cs typeface="JetBrains Mono"/>
                <a:sym typeface="JetBrains Mono"/>
              </a:rPr>
              <a:t>String?</a:t>
            </a:r>
            <a:r>
              <a:rPr lang="en">
                <a:solidFill>
                  <a:schemeClr val="dk1"/>
                </a:solidFill>
              </a:rPr>
              <a:t>.</a:t>
            </a:r>
            <a:r>
              <a:rPr lang="en">
                <a:solidFill>
                  <a:schemeClr val="dk1"/>
                </a:solidFill>
                <a:latin typeface="Open Sans"/>
                <a:ea typeface="Open Sans"/>
                <a:cs typeface="Open Sans"/>
                <a:sym typeface="Open Sans"/>
              </a:rPr>
              <a:t> You also can (and should) cast it or use it the moment you receive it. But note that you cannot denote the type as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If you are interested in more concrete explanation of how platform type </a:t>
            </a:r>
            <a:r>
              <a:rPr lang="en">
                <a:solidFill>
                  <a:schemeClr val="dk1"/>
                </a:solidFill>
                <a:latin typeface="JetBrains Mono"/>
                <a:ea typeface="JetBrains Mono"/>
                <a:cs typeface="JetBrains Mono"/>
                <a:sym typeface="JetBrains Mono"/>
              </a:rPr>
              <a:t>T!</a:t>
            </a:r>
            <a:r>
              <a:rPr lang="en">
                <a:solidFill>
                  <a:schemeClr val="dk1"/>
                </a:solidFill>
              </a:rPr>
              <a:t> </a:t>
            </a:r>
            <a:r>
              <a:rPr lang="en">
                <a:solidFill>
                  <a:schemeClr val="dk1"/>
                </a:solidFill>
                <a:latin typeface="Open Sans"/>
                <a:ea typeface="Open Sans"/>
                <a:cs typeface="Open Sans"/>
                <a:sym typeface="Open Sans"/>
              </a:rPr>
              <a:t>works, then you can informally think of it like this: </a:t>
            </a:r>
            <a:r>
              <a:rPr lang="en">
                <a:solidFill>
                  <a:schemeClr val="dk1"/>
                </a:solidFill>
                <a:latin typeface="JetBrains Mono"/>
                <a:ea typeface="JetBrains Mono"/>
                <a:cs typeface="JetBrains Mono"/>
                <a:sym typeface="JetBrains Mono"/>
              </a:rPr>
              <a:t>T!</a:t>
            </a:r>
            <a:r>
              <a:rPr lang="en">
                <a:solidFill>
                  <a:schemeClr val="dk1"/>
                </a:solidFill>
                <a:latin typeface="Open Sans"/>
                <a:ea typeface="Open Sans"/>
                <a:cs typeface="Open Sans"/>
                <a:sym typeface="Open Sans"/>
              </a:rPr>
              <a:t> is either T or T?, but we cannot be sure. Or you can define it a bit more formally as “a type X such that a value of type X can be used where type </a:t>
            </a:r>
            <a:r>
              <a:rPr lang="en">
                <a:solidFill>
                  <a:schemeClr val="dk1"/>
                </a:solidFill>
                <a:latin typeface="JetBrains Mono"/>
                <a:ea typeface="JetBrains Mono"/>
                <a:cs typeface="JetBrains Mono"/>
                <a:sym typeface="JetBrains Mono"/>
              </a:rPr>
              <a:t>T</a:t>
            </a:r>
            <a:r>
              <a:rPr lang="en">
                <a:solidFill>
                  <a:schemeClr val="dk1"/>
                </a:solidFill>
                <a:latin typeface="Open Sans"/>
                <a:ea typeface="Open Sans"/>
                <a:cs typeface="Open Sans"/>
                <a:sym typeface="Open Sans"/>
              </a:rPr>
              <a:t> is expected and a value of type T? can be used where X is expected”. There is an even more formal definition, but it defies common sense and we do not recommend reading it unless you are confident in your math knowledge and skills.</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on this topic: </a:t>
            </a:r>
            <a:r>
              <a:rPr lang="en" u="sng">
                <a:solidFill>
                  <a:schemeClr val="hlink"/>
                </a:solidFill>
                <a:latin typeface="Open Sans"/>
                <a:ea typeface="Open Sans"/>
                <a:cs typeface="Open Sans"/>
                <a:sym typeface="Open Sans"/>
                <a:hlinkClick r:id="rId2"/>
              </a:rPr>
              <a:t>about platform types in Kotlin docs</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about range types (abstraction of platform type) in Kotlin specs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dd53dd429b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dd53dd429b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you also can annotate any type in any declaration with either </a:t>
            </a:r>
            <a:r>
              <a:rPr lang="en">
                <a:solidFill>
                  <a:schemeClr val="dk1"/>
                </a:solidFill>
                <a:highlight>
                  <a:srgbClr val="FFFFFF"/>
                </a:highlight>
                <a:latin typeface="JetBrains Mono"/>
                <a:ea typeface="JetBrains Mono"/>
                <a:cs typeface="JetBrains Mono"/>
                <a:sym typeface="JetBrains Mono"/>
              </a:rPr>
              <a:t>@NotNull</a:t>
            </a:r>
            <a:r>
              <a:rPr lang="en">
                <a:solidFill>
                  <a:schemeClr val="dk1"/>
                </a:solidFill>
                <a:latin typeface="Open Sans"/>
                <a:ea typeface="Open Sans"/>
                <a:cs typeface="Open Sans"/>
                <a:sym typeface="Open Sans"/>
              </a:rPr>
              <a:t> or </a:t>
            </a:r>
            <a:r>
              <a:rPr lang="en">
                <a:solidFill>
                  <a:schemeClr val="dk1"/>
                </a:solidFill>
                <a:highlight>
                  <a:srgbClr val="FFFFFF"/>
                </a:highlight>
                <a:latin typeface="JetBrains Mono"/>
                <a:ea typeface="JetBrains Mono"/>
                <a:cs typeface="JetBrains Mono"/>
                <a:sym typeface="JetBrains Mono"/>
              </a:rPr>
              <a:t>@Nullable</a:t>
            </a:r>
            <a:r>
              <a:rPr lang="en">
                <a:solidFill>
                  <a:schemeClr val="dk1"/>
                </a:solidFill>
                <a:latin typeface="Open Sans"/>
                <a:ea typeface="Open Sans"/>
                <a:cs typeface="Open Sans"/>
                <a:sym typeface="Open Sans"/>
              </a:rPr>
              <a:t>, or you can use other annotations that the Kotlin compiler supports.</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about: </a:t>
            </a:r>
            <a:r>
              <a:rPr lang="en" u="sng">
                <a:solidFill>
                  <a:schemeClr val="hlink"/>
                </a:solidFill>
                <a:latin typeface="Open Sans"/>
                <a:ea typeface="Open Sans"/>
                <a:cs typeface="Open Sans"/>
                <a:sym typeface="Open Sans"/>
                <a:hlinkClick r:id="rId2"/>
              </a:rPr>
              <a:t>supported nullability annotations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dd53dd429b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dd53dd429b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Another problem is that all common collection interfaces in Java (like </a:t>
            </a:r>
            <a:r>
              <a:rPr lang="en">
                <a:solidFill>
                  <a:schemeClr val="dk1"/>
                </a:solidFill>
                <a:latin typeface="JetBrains Mono"/>
                <a:ea typeface="JetBrains Mono"/>
                <a:cs typeface="JetBrains Mono"/>
                <a:sym typeface="JetBrains Mono"/>
              </a:rPr>
              <a:t>List</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Set</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Map</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Collection</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Iterable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etc.) are mutable by default, whereas Kotlin differentiates mutable and immutable alternatives by having two different interfaces for each case (</a:t>
            </a:r>
            <a:r>
              <a:rPr lang="en">
                <a:solidFill>
                  <a:schemeClr val="dk1"/>
                </a:solidFill>
                <a:latin typeface="JetBrains Mono"/>
                <a:ea typeface="JetBrains Mono"/>
                <a:cs typeface="JetBrains Mono"/>
                <a:sym typeface="JetBrains Mono"/>
              </a:rPr>
              <a:t>MutableList</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List</a:t>
            </a:r>
            <a:r>
              <a:rPr lang="en">
                <a:solidFill>
                  <a:schemeClr val="dk1"/>
                </a:solidFill>
                <a:latin typeface="Open Sans"/>
                <a:ea typeface="Open Sans"/>
                <a:cs typeface="Open Sans"/>
                <a:sym typeface="Open Sans"/>
              </a:rPr>
              <a:t>, for example). So what is the </a:t>
            </a:r>
            <a:r>
              <a:rPr lang="en">
                <a:solidFill>
                  <a:schemeClr val="dk1"/>
                </a:solidFill>
                <a:latin typeface="Open Sans"/>
                <a:ea typeface="Open Sans"/>
                <a:cs typeface="Open Sans"/>
                <a:sym typeface="Open Sans"/>
              </a:rPr>
              <a:t>variable</a:t>
            </a:r>
            <a:r>
              <a:rPr lang="en">
                <a:solidFill>
                  <a:schemeClr val="dk1"/>
                </a:solidFill>
                <a:latin typeface="Open Sans"/>
                <a:ea typeface="Open Sans"/>
                <a:cs typeface="Open Sans"/>
                <a:sym typeface="Open Sans"/>
              </a:rPr>
              <a:t>’s type now?</a:t>
            </a:r>
            <a:endParaRPr>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676e1cb0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676e1cb0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One of the core components of the JVM is the interpreter, which takes JVM bytecode and interpretes it line by line, turning the code into native code that can be accepted by the physical machine that the application is running on.</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addition to the interpreter and class loading services, there is a memory manager, task scheduler, and much more.</a:t>
            </a:r>
            <a:endParaRPr>
              <a:solidFill>
                <a:schemeClr val="dk1"/>
              </a:solidFill>
              <a:highlight>
                <a:schemeClr val="accent4"/>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accent4"/>
              </a:highlight>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dd64863c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dd64863c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In the same way, we have the platform type </a:t>
            </a:r>
            <a:r>
              <a:rPr lang="en">
                <a:solidFill>
                  <a:schemeClr val="dk1"/>
                </a:solidFill>
                <a:latin typeface="JetBrains Mono"/>
                <a:ea typeface="JetBrains Mono"/>
                <a:cs typeface="JetBrains Mono"/>
                <a:sym typeface="JetBrains Mono"/>
              </a:rPr>
              <a:t>(Mutable)List&lt;String&gt;</a:t>
            </a:r>
            <a:r>
              <a:rPr lang="en">
                <a:solidFill>
                  <a:schemeClr val="dk1"/>
                </a:solidFill>
                <a:latin typeface="Open Sans"/>
                <a:ea typeface="Open Sans"/>
                <a:cs typeface="Open Sans"/>
                <a:sym typeface="Open Sans"/>
              </a:rPr>
              <a:t>, which is a type range as well.</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More about: </a:t>
            </a:r>
            <a:r>
              <a:rPr lang="en" u="sng">
                <a:solidFill>
                  <a:schemeClr val="hlink"/>
                </a:solidFill>
                <a:latin typeface="Open Sans"/>
                <a:ea typeface="Open Sans"/>
                <a:cs typeface="Open Sans"/>
                <a:sym typeface="Open Sans"/>
                <a:hlinkClick r:id="rId2"/>
              </a:rPr>
              <a:t>types mapping docs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10d120e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10d120e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As you already may know, the Kotlin compiler is smart and can draw more advanced conclusions. It can check whether each variable is assigned a value before it is used,</a:t>
            </a:r>
            <a:r>
              <a:rPr lang="en">
                <a:latin typeface="Open Sans"/>
                <a:ea typeface="Open Sans"/>
                <a:cs typeface="Open Sans"/>
                <a:sym typeface="Open Sans"/>
              </a:rPr>
              <a:t> </a:t>
            </a:r>
            <a:r>
              <a:rPr lang="en">
                <a:latin typeface="Open Sans"/>
                <a:ea typeface="Open Sans"/>
                <a:cs typeface="Open Sans"/>
                <a:sym typeface="Open Sans"/>
              </a:rPr>
              <a:t>and whether each immutable variable is not </a:t>
            </a:r>
            <a:r>
              <a:rPr lang="en">
                <a:latin typeface="Open Sans"/>
                <a:ea typeface="Open Sans"/>
                <a:cs typeface="Open Sans"/>
                <a:sym typeface="Open Sans"/>
              </a:rPr>
              <a:t>reassigned</a:t>
            </a:r>
            <a:r>
              <a:rPr lang="en">
                <a:latin typeface="Open Sans"/>
                <a:ea typeface="Open Sans"/>
                <a:cs typeface="Open Sans"/>
                <a:sym typeface="Open Sans"/>
              </a:rPr>
              <a:t> after initialization.</a:t>
            </a:r>
            <a:endParaRPr>
              <a:latin typeface="Open Sans"/>
              <a:ea typeface="Open Sans"/>
              <a:cs typeface="Open Sans"/>
              <a:sym typeface="Open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10d120e6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10d120e6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It can </a:t>
            </a:r>
            <a:r>
              <a:rPr lang="en">
                <a:latin typeface="Open Sans"/>
                <a:ea typeface="Open Sans"/>
                <a:cs typeface="Open Sans"/>
                <a:sym typeface="Open Sans"/>
              </a:rPr>
              <a:t>check to ensure that</a:t>
            </a:r>
            <a:r>
              <a:rPr lang="en">
                <a:latin typeface="Open Sans"/>
                <a:ea typeface="Open Sans"/>
                <a:cs typeface="Open Sans"/>
                <a:sym typeface="Open Sans"/>
              </a:rPr>
              <a:t> a function with a non-</a:t>
            </a:r>
            <a:r>
              <a:rPr lang="en">
                <a:latin typeface="JetBrains Mono"/>
                <a:ea typeface="JetBrains Mono"/>
                <a:cs typeface="JetBrains Mono"/>
                <a:sym typeface="JetBrains Mono"/>
              </a:rPr>
              <a:t>Unit</a:t>
            </a:r>
            <a:r>
              <a:rPr lang="en">
                <a:latin typeface="Open Sans"/>
                <a:ea typeface="Open Sans"/>
                <a:cs typeface="Open Sans"/>
                <a:sym typeface="Open Sans"/>
              </a:rPr>
              <a:t> </a:t>
            </a:r>
            <a:r>
              <a:rPr lang="en">
                <a:latin typeface="Open Sans"/>
                <a:ea typeface="Open Sans"/>
                <a:cs typeface="Open Sans"/>
                <a:sym typeface="Open Sans"/>
              </a:rPr>
              <a:t>return</a:t>
            </a:r>
            <a:r>
              <a:rPr lang="en">
                <a:latin typeface="Open Sans"/>
                <a:ea typeface="Open Sans"/>
                <a:cs typeface="Open Sans"/>
                <a:sym typeface="Open Sans"/>
              </a:rPr>
              <a:t> type does not stop its execution until it returns something.</a:t>
            </a:r>
            <a:endParaRPr>
              <a:latin typeface="Open Sans"/>
              <a:ea typeface="Open Sans"/>
              <a:cs typeface="Open Sans"/>
              <a:sym typeface="Open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10d120e6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10d120e6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compiler</a:t>
            </a:r>
            <a:r>
              <a:rPr lang="en">
                <a:solidFill>
                  <a:schemeClr val="dk1"/>
                </a:solidFill>
                <a:latin typeface="Open Sans"/>
                <a:ea typeface="Open Sans"/>
                <a:cs typeface="Open Sans"/>
                <a:sym typeface="Open Sans"/>
              </a:rPr>
              <a:t> can also automatically cast each variable to the corresponding type after type checks (or if it is sure for some reason that the variable can be safely cast).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Obviously, the type cast</a:t>
            </a:r>
            <a:r>
              <a:rPr lang="en">
                <a:solidFill>
                  <a:schemeClr val="dk1"/>
                </a:solidFill>
                <a:latin typeface="Open Sans"/>
                <a:ea typeface="Open Sans"/>
                <a:cs typeface="Open Sans"/>
                <a:sym typeface="Open Sans"/>
              </a:rPr>
              <a:t> would be very verbose</a:t>
            </a:r>
            <a:r>
              <a:rPr lang="en">
                <a:solidFill>
                  <a:schemeClr val="dk1"/>
                </a:solidFill>
                <a:latin typeface="Open Sans"/>
                <a:ea typeface="Open Sans"/>
                <a:cs typeface="Open Sans"/>
                <a:sym typeface="Open Sans"/>
              </a:rPr>
              <a:t> or hard to write and read if the compiler could not perform the analyses!</a:t>
            </a:r>
            <a:endParaRPr>
              <a:latin typeface="Open Sans"/>
              <a:ea typeface="Open Sans"/>
              <a:cs typeface="Open Sans"/>
              <a:sym typeface="Open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10d120e69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10d120e69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how does the compiler do it?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For each function, the Kotlin compiler creates a CFG (control-flow graph), which describes the control flow in the function. You can see a simplified version on the slide.</a:t>
            </a:r>
            <a:endParaRPr>
              <a:latin typeface="Open Sans"/>
              <a:ea typeface="Open Sans"/>
              <a:cs typeface="Open Sans"/>
              <a:sym typeface="Open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10d120e69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10d120e69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 we can see the start state </a:t>
            </a:r>
            <a:r>
              <a:rPr lang="en">
                <a:solidFill>
                  <a:schemeClr val="dk1"/>
                </a:solidFill>
                <a:latin typeface="Open Sans"/>
                <a:ea typeface="Open Sans"/>
                <a:cs typeface="Open Sans"/>
                <a:sym typeface="Open Sans"/>
              </a:rPr>
              <a:t>where the cursor has just entered </a:t>
            </a:r>
            <a:r>
              <a:rPr lang="en">
                <a:solidFill>
                  <a:schemeClr val="dk1"/>
                </a:solidFill>
                <a:latin typeface="Open Sans"/>
                <a:ea typeface="Open Sans"/>
                <a:cs typeface="Open Sans"/>
                <a:sym typeface="Open Sans"/>
              </a:rPr>
              <a:t>the function’s body.</a:t>
            </a:r>
            <a:endParaRPr>
              <a:latin typeface="Open Sans"/>
              <a:ea typeface="Open Sans"/>
              <a:cs typeface="Open Sans"/>
              <a:sym typeface="Open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10d120e69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10d120e69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Then it finds the </a:t>
            </a:r>
            <a:r>
              <a:rPr lang="en">
                <a:solidFill>
                  <a:srgbClr val="0033B3"/>
                </a:solidFill>
                <a:latin typeface="JetBrains Mono"/>
                <a:ea typeface="JetBrains Mono"/>
                <a:cs typeface="JetBrains Mono"/>
                <a:sym typeface="JetBrains Mono"/>
              </a:rPr>
              <a:t>while</a:t>
            </a:r>
            <a:r>
              <a:rPr lang="en">
                <a:solidFill>
                  <a:schemeClr val="dk1"/>
                </a:solidFill>
                <a:latin typeface="Open Sans"/>
                <a:ea typeface="Open Sans"/>
                <a:cs typeface="Open Sans"/>
                <a:sym typeface="Open Sans"/>
              </a:rPr>
              <a:t> loop,</a:t>
            </a:r>
            <a:endParaRPr>
              <a:latin typeface="Open Sans"/>
              <a:ea typeface="Open Sans"/>
              <a:cs typeface="Open Sans"/>
              <a:sym typeface="Open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10d120e69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10d120e69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r>
              <a:rPr lang="en">
                <a:latin typeface="Open Sans"/>
                <a:ea typeface="Open Sans"/>
                <a:cs typeface="Open Sans"/>
                <a:sym typeface="Open Sans"/>
              </a:rPr>
              <a:t>valuates its condition, </a:t>
            </a:r>
            <a:endParaRPr>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10d120e69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10d120e69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and </a:t>
            </a:r>
            <a:r>
              <a:rPr lang="en">
                <a:solidFill>
                  <a:schemeClr val="dk1"/>
                </a:solidFill>
                <a:latin typeface="Open Sans"/>
                <a:ea typeface="Open Sans"/>
                <a:cs typeface="Open Sans"/>
                <a:sym typeface="Open Sans"/>
              </a:rPr>
              <a:t>e</a:t>
            </a:r>
            <a:r>
              <a:rPr lang="en">
                <a:solidFill>
                  <a:schemeClr val="dk1"/>
                </a:solidFill>
                <a:latin typeface="Open Sans"/>
                <a:ea typeface="Open Sans"/>
                <a:cs typeface="Open Sans"/>
                <a:sym typeface="Open Sans"/>
              </a:rPr>
              <a:t>ither enters the loop’s body or exits the loop.</a:t>
            </a:r>
            <a:endParaRPr>
              <a:latin typeface="Open Sans"/>
              <a:ea typeface="Open Sans"/>
              <a:cs typeface="Open Sans"/>
              <a:sym typeface="Open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10d120e69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10d120e69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If it enters the body, then it finds the </a:t>
            </a:r>
            <a:r>
              <a:rPr lang="en">
                <a:solidFill>
                  <a:srgbClr val="0033B3"/>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construction and enters it.</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7728bad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b7728bad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JVM memory is divided into two parts: heap memory and static memory.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Static memory is created on JVM startup and stores per-class structures such as the runtime constant pool, field and method data, and code for methods and constructors, as well as interned strings. This memory type is also used to store the code of the JVM itself, JVM internal structures, loaded profiler agent code, data, and more.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heap is the runtime data area that allocates memory for all Java objects. It is created when the JVM is started, and it can grow or shrink in size as the application runs. The heap can be of a fixed or variable size depending on the garbage collection strategy. The size of a fixed heap can be specified using the </a:t>
            </a:r>
            <a:r>
              <a:rPr lang="en" sz="1000">
                <a:solidFill>
                  <a:schemeClr val="dk1"/>
                </a:solidFill>
                <a:latin typeface="JetBrains Mono"/>
                <a:ea typeface="JetBrains Mono"/>
                <a:cs typeface="JetBrains Mono"/>
                <a:sym typeface="JetBrains Mono"/>
              </a:rPr>
              <a:t>-Xms VM</a:t>
            </a:r>
            <a:r>
              <a:rPr lang="en" sz="1000">
                <a:solidFill>
                  <a:schemeClr val="dk1"/>
                </a:solidFill>
                <a:latin typeface="Open Sans"/>
                <a:ea typeface="Open Sans"/>
                <a:cs typeface="Open Sans"/>
                <a:sym typeface="Open Sans"/>
              </a:rPr>
              <a:t> option, while the maximum size for a variable heap can be set using the </a:t>
            </a:r>
            <a:r>
              <a:rPr lang="en" sz="1000">
                <a:solidFill>
                  <a:schemeClr val="dk1"/>
                </a:solidFill>
                <a:latin typeface="JetBrains Mono"/>
                <a:ea typeface="JetBrains Mono"/>
                <a:cs typeface="JetBrains Mono"/>
                <a:sym typeface="JetBrains Mono"/>
              </a:rPr>
              <a:t>-Xmx</a:t>
            </a:r>
            <a:r>
              <a:rPr lang="en" sz="1000">
                <a:solidFill>
                  <a:schemeClr val="dk1"/>
                </a:solidFill>
                <a:latin typeface="Open Sans"/>
                <a:ea typeface="Open Sans"/>
                <a:cs typeface="Open Sans"/>
                <a:sym typeface="Open Sans"/>
              </a:rPr>
              <a:t> option.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SzPts val="1100"/>
              <a:buNone/>
            </a:pPr>
            <a:r>
              <a:t/>
            </a:r>
            <a:endParaRPr sz="1000">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10d120e69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10d120e69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Then the cursor evaluates the</a:t>
            </a:r>
            <a:r>
              <a:rPr lang="en">
                <a:solidFill>
                  <a:schemeClr val="dk1"/>
                </a:solidFill>
              </a:rPr>
              <a:t> </a:t>
            </a:r>
            <a:r>
              <a:rPr lang="en">
                <a:solidFill>
                  <a:srgbClr val="0033B3"/>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condition and</a:t>
            </a:r>
            <a:endParaRPr>
              <a:latin typeface="Open Sans"/>
              <a:ea typeface="Open Sans"/>
              <a:cs typeface="Open Sans"/>
              <a:sym typeface="Open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10d120e69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10d120e69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a:t>
            </a:r>
            <a:r>
              <a:rPr lang="en">
                <a:solidFill>
                  <a:schemeClr val="dk1"/>
                </a:solidFill>
                <a:latin typeface="Open Sans"/>
                <a:ea typeface="Open Sans"/>
                <a:cs typeface="Open Sans"/>
                <a:sym typeface="Open Sans"/>
              </a:rPr>
              <a:t>ither enters the </a:t>
            </a:r>
            <a:r>
              <a:rPr lang="en">
                <a:solidFill>
                  <a:srgbClr val="0033B3"/>
                </a:solidFill>
                <a:latin typeface="JetBrains Mono"/>
                <a:ea typeface="JetBrains Mono"/>
                <a:cs typeface="JetBrains Mono"/>
                <a:sym typeface="JetBrains Mono"/>
              </a:rPr>
              <a:t>if</a:t>
            </a:r>
            <a:r>
              <a:rPr lang="en">
                <a:solidFill>
                  <a:srgbClr val="0033B3"/>
                </a:solidFill>
                <a:latin typeface="Open Sans"/>
                <a:ea typeface="Open Sans"/>
                <a:cs typeface="Open Sans"/>
                <a:sym typeface="Open Sans"/>
              </a:rPr>
              <a:t> </a:t>
            </a:r>
            <a:r>
              <a:rPr lang="en">
                <a:solidFill>
                  <a:schemeClr val="dk1"/>
                </a:solidFill>
                <a:latin typeface="Open Sans"/>
                <a:ea typeface="Open Sans"/>
                <a:cs typeface="Open Sans"/>
                <a:sym typeface="Open Sans"/>
              </a:rPr>
              <a:t>branch or exits the construction.</a:t>
            </a:r>
            <a:endParaRPr>
              <a:latin typeface="Open Sans"/>
              <a:ea typeface="Open Sans"/>
              <a:cs typeface="Open Sans"/>
              <a:sym typeface="Open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10d120e69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10d120e69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If it enters the branch, then it exe</a:t>
            </a:r>
            <a:r>
              <a:rPr lang="en">
                <a:solidFill>
                  <a:schemeClr val="dk1"/>
                </a:solidFill>
                <a:latin typeface="Open Sans"/>
                <a:ea typeface="Open Sans"/>
                <a:cs typeface="Open Sans"/>
                <a:sym typeface="Open Sans"/>
              </a:rPr>
              <a:t>cutes</a:t>
            </a:r>
            <a:r>
              <a:rPr lang="en">
                <a:solidFill>
                  <a:schemeClr val="dk1"/>
                </a:solidFill>
                <a:latin typeface="Open Sans"/>
                <a:ea typeface="Open Sans"/>
                <a:cs typeface="Open Sans"/>
                <a:sym typeface="Open Sans"/>
              </a:rPr>
              <a:t> the cast to </a:t>
            </a:r>
            <a:r>
              <a:rPr lang="en">
                <a:solidFill>
                  <a:schemeClr val="dk1"/>
                </a:solidFill>
                <a:latin typeface="JetBrains Mono"/>
                <a:ea typeface="JetBrains Mono"/>
                <a:cs typeface="JetBrains Mono"/>
                <a:sym typeface="JetBrains Mono"/>
              </a:rPr>
              <a:t>A</a:t>
            </a:r>
            <a:r>
              <a:rPr lang="en">
                <a:solidFill>
                  <a:schemeClr val="dk1"/>
                </a:solidFill>
                <a:latin typeface="Open Sans"/>
                <a:ea typeface="Open Sans"/>
                <a:cs typeface="Open Sans"/>
                <a:sym typeface="Open Sans"/>
              </a:rPr>
              <a:t> and either throws an exception</a:t>
            </a:r>
            <a:endParaRPr>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10d120e69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10d120e69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or </a:t>
            </a:r>
            <a:r>
              <a:rPr lang="en">
                <a:solidFill>
                  <a:schemeClr val="dk1"/>
                </a:solidFill>
                <a:latin typeface="Open Sans"/>
                <a:ea typeface="Open Sans"/>
                <a:cs typeface="Open Sans"/>
                <a:sym typeface="Open Sans"/>
              </a:rPr>
              <a:t>continues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to the </a:t>
            </a:r>
            <a:r>
              <a:rPr lang="en">
                <a:solidFill>
                  <a:srgbClr val="0033B3"/>
                </a:solidFill>
                <a:latin typeface="JetBrains Mono"/>
                <a:ea typeface="JetBrains Mono"/>
                <a:cs typeface="JetBrains Mono"/>
                <a:sym typeface="JetBrains Mono"/>
              </a:rPr>
              <a:t>break</a:t>
            </a:r>
            <a:r>
              <a:rPr lang="en">
                <a:solidFill>
                  <a:schemeClr val="dk1"/>
                </a:solidFill>
                <a:latin typeface="Open Sans"/>
                <a:ea typeface="Open Sans"/>
                <a:cs typeface="Open Sans"/>
                <a:sym typeface="Open Sans"/>
              </a:rPr>
              <a:t> command that makes the cursor exit the loop.</a:t>
            </a:r>
            <a:endParaRPr>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10d120e6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10d120e693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if the cursor exits the </a:t>
            </a:r>
            <a:r>
              <a:rPr lang="en">
                <a:solidFill>
                  <a:srgbClr val="0033B3"/>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construct, then it exits the loop block and goes back to the evaluation of the loop condition.</a:t>
            </a:r>
            <a:endParaRPr>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10d120e69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10d120e69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If the cursor exits the loop, it performs the</a:t>
            </a:r>
            <a:r>
              <a:rPr lang="en">
                <a:solidFill>
                  <a:schemeClr val="dk1"/>
                </a:solidFill>
              </a:rPr>
              <a:t> </a:t>
            </a:r>
            <a:r>
              <a:rPr lang="en">
                <a:solidFill>
                  <a:srgbClr val="080808"/>
                </a:solidFill>
                <a:latin typeface="JetBrains Mono"/>
                <a:ea typeface="JetBrains Mono"/>
                <a:cs typeface="JetBrains Mono"/>
                <a:sym typeface="JetBrains Mono"/>
              </a:rPr>
              <a:t>foo</a:t>
            </a:r>
            <a:r>
              <a:rPr lang="en">
                <a:solidFill>
                  <a:schemeClr val="dk1"/>
                </a:solidFill>
                <a:latin typeface="Open Sans"/>
                <a:ea typeface="Open Sans"/>
                <a:cs typeface="Open Sans"/>
                <a:sym typeface="Open Sans"/>
              </a:rPr>
              <a:t> function</a:t>
            </a:r>
            <a:r>
              <a:rPr lang="en">
                <a:solidFill>
                  <a:schemeClr val="dk1"/>
                </a:solidFill>
              </a:rPr>
              <a:t> </a:t>
            </a:r>
            <a:r>
              <a:rPr lang="en">
                <a:solidFill>
                  <a:schemeClr val="dk1"/>
                </a:solidFill>
                <a:latin typeface="Open Sans"/>
                <a:ea typeface="Open Sans"/>
                <a:cs typeface="Open Sans"/>
                <a:sym typeface="Open Sans"/>
              </a:rPr>
              <a:t>call and</a:t>
            </a:r>
            <a:endParaRPr>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10d120e693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10d120e693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a:t>
            </a:r>
            <a:r>
              <a:rPr lang="en">
                <a:solidFill>
                  <a:schemeClr val="dk1"/>
                </a:solidFill>
                <a:latin typeface="Open Sans"/>
                <a:ea typeface="Open Sans"/>
                <a:cs typeface="Open Sans"/>
                <a:sym typeface="Open Sans"/>
              </a:rPr>
              <a:t>xits the function </a:t>
            </a:r>
            <a:r>
              <a:rPr lang="en">
                <a:solidFill>
                  <a:srgbClr val="00627A"/>
                </a:solidFill>
                <a:latin typeface="JetBrains Mono"/>
                <a:ea typeface="JetBrains Mono"/>
                <a:cs typeface="JetBrains Mono"/>
                <a:sym typeface="JetBrains Mono"/>
              </a:rPr>
              <a:t>bar</a:t>
            </a:r>
            <a:r>
              <a:rPr lang="en">
                <a:solidFill>
                  <a:srgbClr val="080808"/>
                </a:solidFill>
                <a:latin typeface="Open Sans"/>
                <a:ea typeface="Open Sans"/>
                <a:cs typeface="Open Sans"/>
                <a:sym typeface="Open Sans"/>
              </a:rPr>
              <a:t> </a:t>
            </a:r>
            <a:r>
              <a:rPr lang="en">
                <a:solidFill>
                  <a:schemeClr val="dk1"/>
                </a:solidFill>
                <a:latin typeface="Open Sans"/>
                <a:ea typeface="Open Sans"/>
                <a:cs typeface="Open Sans"/>
                <a:sym typeface="Open Sans"/>
              </a:rPr>
              <a:t>body.</a:t>
            </a:r>
            <a:endParaRPr>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10d120e69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10d120e69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when the compiler produces the graph, it sees that the </a:t>
            </a:r>
            <a:r>
              <a:rPr lang="en">
                <a:solidFill>
                  <a:srgbClr val="0033B3"/>
                </a:solidFill>
                <a:latin typeface="JetBrains Mono"/>
                <a:ea typeface="JetBrains Mono"/>
                <a:cs typeface="JetBrains Mono"/>
                <a:sym typeface="JetBrains Mono"/>
              </a:rPr>
              <a:t>while</a:t>
            </a:r>
            <a:r>
              <a:rPr lang="en">
                <a:solidFill>
                  <a:schemeClr val="dk1"/>
                </a:solidFill>
                <a:latin typeface="Open Sans"/>
                <a:ea typeface="Open Sans"/>
                <a:cs typeface="Open Sans"/>
                <a:sym typeface="Open Sans"/>
              </a:rPr>
              <a:t> loop condition is always true. So it understands that the </a:t>
            </a:r>
            <a:r>
              <a:rPr lang="en">
                <a:solidFill>
                  <a:srgbClr val="0033B3"/>
                </a:solidFill>
                <a:latin typeface="JetBrains Mono"/>
                <a:ea typeface="JetBrains Mono"/>
                <a:cs typeface="JetBrains Mono"/>
                <a:sym typeface="JetBrains Mono"/>
              </a:rPr>
              <a:t>false</a:t>
            </a:r>
            <a:r>
              <a:rPr lang="en">
                <a:solidFill>
                  <a:schemeClr val="dk1"/>
                </a:solidFill>
                <a:latin typeface="Open Sans"/>
                <a:ea typeface="Open Sans"/>
                <a:cs typeface="Open Sans"/>
                <a:sym typeface="Open Sans"/>
              </a:rPr>
              <a:t> arrow is unreachable and the only way to the function call node goes through the cast node. Thus, it performs the smart cast on </a:t>
            </a:r>
            <a:r>
              <a:rPr lang="en">
                <a:solidFill>
                  <a:schemeClr val="dk1"/>
                </a:solidFill>
                <a:latin typeface="JetBrains Mono"/>
                <a:ea typeface="JetBrains Mono"/>
                <a:cs typeface="JetBrains Mono"/>
                <a:sym typeface="JetBrains Mono"/>
              </a:rPr>
              <a:t>x</a:t>
            </a:r>
            <a:r>
              <a:rPr lang="en">
                <a:solidFill>
                  <a:schemeClr val="dk1"/>
                </a:solidFill>
                <a:latin typeface="Open Sans"/>
                <a:ea typeface="Open Sans"/>
                <a:cs typeface="Open Sans"/>
                <a:sym typeface="Open Sans"/>
              </a:rPr>
              <a:t> and successfully resolves </a:t>
            </a:r>
            <a:r>
              <a:rPr lang="en">
                <a:solidFill>
                  <a:schemeClr val="dk1"/>
                </a:solidFill>
                <a:latin typeface="Open Sans"/>
                <a:ea typeface="Open Sans"/>
                <a:cs typeface="Open Sans"/>
                <a:sym typeface="Open Sans"/>
              </a:rPr>
              <a:t>the function to call</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Warning:</a:t>
            </a:r>
            <a:r>
              <a:rPr lang="en">
                <a:solidFill>
                  <a:schemeClr val="dk1"/>
                </a:solidFill>
                <a:latin typeface="Open Sans"/>
                <a:ea typeface="Open Sans"/>
                <a:cs typeface="Open Sans"/>
                <a:sym typeface="Open Sans"/>
              </a:rPr>
              <a:t> This example works only with the K2 compiler. You either have to apply </a:t>
            </a:r>
            <a:r>
              <a:rPr lang="en">
                <a:solidFill>
                  <a:schemeClr val="dk1"/>
                </a:solidFill>
                <a:latin typeface="JetBrains Mono"/>
                <a:ea typeface="JetBrains Mono"/>
                <a:cs typeface="JetBrains Mono"/>
                <a:sym typeface="JetBrains Mono"/>
              </a:rPr>
              <a:t>useK2()</a:t>
            </a:r>
            <a:r>
              <a:rPr lang="en">
                <a:solidFill>
                  <a:schemeClr val="dk1"/>
                </a:solidFill>
                <a:latin typeface="Open Sans"/>
                <a:ea typeface="Open Sans"/>
                <a:cs typeface="Open Sans"/>
                <a:sym typeface="Open Sans"/>
              </a:rPr>
              <a:t> or set the language version to 2.0.</a:t>
            </a:r>
            <a:endParaRPr>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063c78108a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2063c78108a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last stage is diagnostics, where we check for some forbidden cases. Almost all checks in IntelliJ IDEA </a:t>
            </a:r>
            <a:r>
              <a:rPr lang="en">
                <a:solidFill>
                  <a:schemeClr val="dk1"/>
                </a:solidFill>
                <a:latin typeface="Open Sans"/>
                <a:ea typeface="Open Sans"/>
                <a:cs typeface="Open Sans"/>
                <a:sym typeface="Open Sans"/>
              </a:rPr>
              <a:t>or </a:t>
            </a:r>
            <a:r>
              <a:rPr lang="en">
                <a:solidFill>
                  <a:schemeClr val="dk1"/>
                </a:solidFill>
                <a:latin typeface="Open Sans"/>
                <a:ea typeface="Open Sans"/>
                <a:cs typeface="Open Sans"/>
                <a:sym typeface="Open Sans"/>
              </a:rPr>
              <a:t>errors during compilation are diagnostics. During this stage, the compiler goes through the whole tree one more time, collects all the problems (both errors and warnings), prints them to user and, if there is an error, it stops.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063c78108a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063c78108a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Here’s an example of diagnostics.</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7728bad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b7728bad1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063c78108a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063c78108a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Lastly, there is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It takes the FIR generated by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and converts it to platform code. On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any extension of the representation, like resolution, </a:t>
            </a:r>
            <a:r>
              <a:rPr lang="en">
                <a:solidFill>
                  <a:schemeClr val="dk1"/>
                </a:solidFill>
                <a:latin typeface="Open Sans"/>
                <a:ea typeface="Open Sans"/>
                <a:cs typeface="Open Sans"/>
                <a:sym typeface="Open Sans"/>
              </a:rPr>
              <a:t>is prohibited because it should have been performed on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063c78108a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063c78108a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first stage is IR generation. It is actually the only stage of the middleend (between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and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but usually it is treated as an initial stage of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The IR generator converts the FIR to an IR</a:t>
            </a:r>
            <a:r>
              <a:rPr lang="en">
                <a:solidFill>
                  <a:schemeClr val="dk1"/>
                </a:solidFill>
                <a:latin typeface="Open Sans"/>
                <a:ea typeface="Open Sans"/>
                <a:cs typeface="Open Sans"/>
                <a:sym typeface="Open Sans"/>
              </a:rPr>
              <a:t> (intermediate representation)</a:t>
            </a:r>
            <a:r>
              <a:rPr lang="en">
                <a:solidFill>
                  <a:schemeClr val="dk1"/>
                </a:solidFill>
                <a:latin typeface="Open Sans"/>
                <a:ea typeface="Open Sans"/>
                <a:cs typeface="Open Sans"/>
                <a:sym typeface="Open Sans"/>
              </a:rPr>
              <a:t>. Whereas the FIR completely corresponds to the source code – preserving its lexical structure, as it is needed for the diagnostics – the IR is needed for code generation and thus does not correspond to the source code whatsoever. That’s because, on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we don’t need all of the same information that is inferred on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like the full list of supertypes and so on, but only necessary information.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063c78108a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063c78108a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Consider this code snippet as an example.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063c78108a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063c78108a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After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we know the full declaration of this function, including its access modifier, the fully qualified names of its input and return types, and in which file it is placed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063c78108a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063c78108a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We also </a:t>
            </a:r>
            <a:r>
              <a:rPr lang="en">
                <a:solidFill>
                  <a:schemeClr val="dk1"/>
                </a:solidFill>
                <a:latin typeface="Open Sans"/>
                <a:ea typeface="Open Sans"/>
                <a:cs typeface="Open Sans"/>
                <a:sym typeface="Open Sans"/>
              </a:rPr>
              <a:t>know </a:t>
            </a:r>
            <a:r>
              <a:rPr lang="en">
                <a:solidFill>
                  <a:schemeClr val="dk1"/>
                </a:solidFill>
                <a:latin typeface="Open Sans"/>
                <a:ea typeface="Open Sans"/>
                <a:cs typeface="Open Sans"/>
                <a:sym typeface="Open Sans"/>
              </a:rPr>
              <a:t>this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reference, including its declaration place and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063c78108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063c78108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this expression, including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063c78108a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063c78108a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this expression, including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2063c78108a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2063c78108a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this expression, including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063c78108a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063c78108a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and this call declaration, including the callee definition. Such a thorough description is useless for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So the tree is simplified after conversion to the IR.</a:t>
            </a:r>
            <a:endParaRPr>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10d120e693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10d120e693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Now let’s consider this code snippet.</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7728bad1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b7728bad1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This weak generational hypothesis is used in garbage collection, which is the process of automatically freeing memory that is no longer used by a program. Following the weak generational hypothesis, a program's memory is divided into two generations: young and old. Objects are created as members of the young generation, and then they are moved to the old one once they have survived a certain number of garbage collection cycles.</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The idea behind this division is that most objects will need to be </a:t>
            </a:r>
            <a:r>
              <a:rPr lang="en" sz="1000">
                <a:solidFill>
                  <a:schemeClr val="dk1"/>
                </a:solidFill>
                <a:latin typeface="Open Sans"/>
                <a:ea typeface="Open Sans"/>
                <a:cs typeface="Open Sans"/>
                <a:sym typeface="Open Sans"/>
              </a:rPr>
              <a:t>garbage collected</a:t>
            </a:r>
            <a:r>
              <a:rPr lang="en" sz="1000">
                <a:solidFill>
                  <a:schemeClr val="dk1"/>
                </a:solidFill>
                <a:latin typeface="Open Sans"/>
                <a:ea typeface="Open Sans"/>
                <a:cs typeface="Open Sans"/>
                <a:sym typeface="Open Sans"/>
              </a:rPr>
              <a:t> shortly after they are created. Garbage collection is performed more frequently on the young generation, and it can be performed with less overhead because the objects that are less likely to need to be collected will be in the older generation. This can improve the performance of the garbage collector and the program as a whole.</a:t>
            </a:r>
            <a:endParaRPr sz="1000">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1898830b105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1898830b105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Here’s </a:t>
            </a:r>
            <a:r>
              <a:rPr lang="en">
                <a:solidFill>
                  <a:schemeClr val="dk1"/>
                </a:solidFill>
                <a:latin typeface="Open Sans"/>
                <a:ea typeface="Open Sans"/>
                <a:cs typeface="Open Sans"/>
                <a:sym typeface="Open Sans"/>
              </a:rPr>
              <a:t>the IR of the snippet. Look and be horrified by its complexity!</a:t>
            </a:r>
            <a:endParaRPr>
              <a:solidFill>
                <a:schemeClr val="dk1"/>
              </a:solidFill>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898830b105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898830b105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Let’s look at the part that corresponds to the </a:t>
            </a:r>
            <a:r>
              <a:rPr lang="en">
                <a:solidFill>
                  <a:schemeClr val="dk1"/>
                </a:solidFill>
                <a:latin typeface="JetBrains Mono"/>
                <a:ea typeface="JetBrains Mono"/>
                <a:cs typeface="JetBrains Mono"/>
                <a:sym typeface="JetBrains Mono"/>
              </a:rPr>
              <a:t>hello</a:t>
            </a:r>
            <a:r>
              <a:rPr lang="en">
                <a:solidFill>
                  <a:schemeClr val="dk1"/>
                </a:solidFill>
                <a:latin typeface="Open Sans"/>
                <a:ea typeface="Open Sans"/>
                <a:cs typeface="Open Sans"/>
                <a:sym typeface="Open Sans"/>
              </a:rPr>
              <a:t> function.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210d120e693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210d120e693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top node describes the function declaration.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10d120e693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10d120e693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One of its children describes </a:t>
            </a:r>
            <a:r>
              <a:rPr lang="en">
                <a:solidFill>
                  <a:schemeClr val="dk1"/>
                </a:solidFill>
                <a:latin typeface="Open Sans"/>
                <a:ea typeface="Open Sans"/>
                <a:cs typeface="Open Sans"/>
                <a:sym typeface="Open Sans"/>
              </a:rPr>
              <a:t>the function’s only </a:t>
            </a:r>
            <a:r>
              <a:rPr lang="en">
                <a:solidFill>
                  <a:schemeClr val="dk1"/>
                </a:solidFill>
                <a:latin typeface="Open Sans"/>
                <a:ea typeface="Open Sans"/>
                <a:cs typeface="Open Sans"/>
                <a:sym typeface="Open Sans"/>
              </a:rPr>
              <a:t>parameter: </a:t>
            </a:r>
            <a:r>
              <a:rPr lang="en">
                <a:solidFill>
                  <a:schemeClr val="dk1"/>
                </a:solidFill>
                <a:latin typeface="JetBrains Mono"/>
                <a:ea typeface="JetBrains Mono"/>
                <a:cs typeface="JetBrains Mono"/>
                <a:sym typeface="JetBrains Mono"/>
              </a:rPr>
              <a:t>user</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10d120e693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10d120e693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remaining child describes the function’s body, which consists only of the </a:t>
            </a:r>
            <a:r>
              <a:rPr lang="en">
                <a:solidFill>
                  <a:schemeClr val="dk1"/>
                </a:solidFill>
                <a:latin typeface="JetBrains Mono"/>
                <a:ea typeface="JetBrains Mono"/>
                <a:cs typeface="JetBrains Mono"/>
                <a:sym typeface="JetBrains Mono"/>
              </a:rPr>
              <a:t>RETURN</a:t>
            </a:r>
            <a:r>
              <a:rPr lang="en">
                <a:solidFill>
                  <a:schemeClr val="dk1"/>
                </a:solidFill>
                <a:latin typeface="Open Sans"/>
                <a:ea typeface="Open Sans"/>
                <a:cs typeface="Open Sans"/>
                <a:sym typeface="Open Sans"/>
              </a:rPr>
              <a:t> node (because </a:t>
            </a:r>
            <a:r>
              <a:rPr lang="en">
                <a:solidFill>
                  <a:schemeClr val="dk1"/>
                </a:solidFill>
                <a:latin typeface="Open Sans"/>
                <a:ea typeface="Open Sans"/>
                <a:cs typeface="Open Sans"/>
                <a:sym typeface="Open Sans"/>
              </a:rPr>
              <a:t>a </a:t>
            </a:r>
            <a:r>
              <a:rPr lang="en">
                <a:solidFill>
                  <a:schemeClr val="dk1"/>
                </a:solidFill>
                <a:latin typeface="Open Sans"/>
                <a:ea typeface="Open Sans"/>
                <a:cs typeface="Open Sans"/>
                <a:sym typeface="Open Sans"/>
              </a:rPr>
              <a:t>single-expression </a:t>
            </a:r>
            <a:r>
              <a:rPr lang="en">
                <a:solidFill>
                  <a:schemeClr val="dk1"/>
                </a:solidFill>
                <a:latin typeface="Open Sans"/>
                <a:ea typeface="Open Sans"/>
                <a:cs typeface="Open Sans"/>
                <a:sym typeface="Open Sans"/>
              </a:rPr>
              <a:t>function</a:t>
            </a:r>
            <a:r>
              <a:rPr lang="en">
                <a:solidFill>
                  <a:schemeClr val="dk1"/>
                </a:solidFill>
                <a:latin typeface="Open Sans"/>
                <a:ea typeface="Open Sans"/>
                <a:cs typeface="Open Sans"/>
                <a:sym typeface="Open Sans"/>
              </a:rPr>
              <a:t> is just a function that returns the value of the only expression).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210d120e69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210d120e69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a:t>
            </a:r>
            <a:r>
              <a:rPr lang="en">
                <a:solidFill>
                  <a:schemeClr val="dk1"/>
                </a:solidFill>
                <a:latin typeface="Open Sans"/>
                <a:ea typeface="Open Sans"/>
                <a:cs typeface="Open Sans"/>
                <a:sym typeface="Open Sans"/>
              </a:rPr>
              <a:t>expression is just a call of the </a:t>
            </a:r>
            <a:r>
              <a:rPr lang="en">
                <a:solidFill>
                  <a:schemeClr val="dk1"/>
                </a:solidFill>
                <a:latin typeface="JetBrains Mono"/>
                <a:ea typeface="JetBrains Mono"/>
                <a:cs typeface="JetBrains Mono"/>
                <a:sym typeface="JetBrains Mono"/>
              </a:rPr>
              <a:t>println</a:t>
            </a:r>
            <a:r>
              <a:rPr lang="en">
                <a:solidFill>
                  <a:schemeClr val="dk1"/>
                </a:solidFill>
                <a:latin typeface="Open Sans"/>
                <a:ea typeface="Open Sans"/>
                <a:cs typeface="Open Sans"/>
                <a:sym typeface="Open Sans"/>
              </a:rPr>
              <a:t> function (or more precisely, the </a:t>
            </a:r>
            <a:r>
              <a:rPr lang="en">
                <a:solidFill>
                  <a:schemeClr val="dk1"/>
                </a:solidFill>
                <a:latin typeface="JetBrains Mono"/>
                <a:ea typeface="JetBrains Mono"/>
                <a:cs typeface="JetBrains Mono"/>
                <a:sym typeface="JetBrains Mono"/>
              </a:rPr>
              <a:t>kotlin.io.println(Any?)</a:t>
            </a:r>
            <a:r>
              <a:rPr lang="en">
                <a:solidFill>
                  <a:schemeClr val="dk1"/>
                </a:solidFill>
                <a:latin typeface="Open Sans"/>
                <a:ea typeface="Open Sans"/>
                <a:cs typeface="Open Sans"/>
                <a:sym typeface="Open Sans"/>
              </a:rPr>
              <a:t> function) from the standard library.</a:t>
            </a:r>
            <a:endParaRPr>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210d120e693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10d120e693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function consumes an argument named </a:t>
            </a:r>
            <a:r>
              <a:rPr lang="en">
                <a:solidFill>
                  <a:schemeClr val="dk1"/>
                </a:solidFill>
                <a:latin typeface="JetBrains Mono"/>
                <a:ea typeface="JetBrains Mono"/>
                <a:cs typeface="JetBrains Mono"/>
                <a:sym typeface="JetBrains Mono"/>
              </a:rPr>
              <a:t>message</a:t>
            </a:r>
            <a:r>
              <a:rPr lang="en">
                <a:solidFill>
                  <a:schemeClr val="dk1"/>
                </a:solidFill>
                <a:latin typeface="Open Sans"/>
                <a:ea typeface="Open Sans"/>
                <a:cs typeface="Open Sans"/>
                <a:sym typeface="Open Sans"/>
              </a:rPr>
              <a:t>. Here the argument is a string concatenation </a:t>
            </a:r>
            <a:r>
              <a:rPr lang="en">
                <a:solidFill>
                  <a:schemeClr val="dk1"/>
                </a:solidFill>
                <a:latin typeface="Open Sans"/>
                <a:ea typeface="Open Sans"/>
                <a:cs typeface="Open Sans"/>
                <a:sym typeface="Open Sans"/>
              </a:rPr>
              <a:t>that</a:t>
            </a:r>
            <a:r>
              <a:rPr lang="en">
                <a:solidFill>
                  <a:schemeClr val="dk1"/>
                </a:solidFill>
                <a:latin typeface="Open Sans"/>
                <a:ea typeface="Open Sans"/>
                <a:cs typeface="Open Sans"/>
                <a:sym typeface="Open Sans"/>
              </a:rPr>
              <a:t> consumes two arguments:</a:t>
            </a:r>
            <a:endParaRPr>
              <a:solidFill>
                <a:schemeClr val="dk1"/>
              </a:solidFill>
              <a:latin typeface="Open Sans"/>
              <a:ea typeface="Open Sans"/>
              <a:cs typeface="Open Sans"/>
              <a:sym typeface="Open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210d120e693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210d120e693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a:t>
            </a:r>
            <a:r>
              <a:rPr lang="en">
                <a:solidFill>
                  <a:schemeClr val="dk1"/>
                </a:solidFill>
                <a:latin typeface="Open Sans"/>
                <a:ea typeface="Open Sans"/>
                <a:cs typeface="Open Sans"/>
                <a:sym typeface="Open Sans"/>
              </a:rPr>
              <a:t>he constant string </a:t>
            </a:r>
            <a:r>
              <a:rPr lang="en">
                <a:solidFill>
                  <a:srgbClr val="37474F"/>
                </a:solidFill>
                <a:latin typeface="JetBrains Mono"/>
                <a:ea typeface="JetBrains Mono"/>
                <a:cs typeface="JetBrains Mono"/>
                <a:sym typeface="JetBrains Mono"/>
              </a:rPr>
              <a:t>"Hello, "</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10d120e693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210d120e693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and </a:t>
            </a:r>
            <a:r>
              <a:rPr lang="en">
                <a:solidFill>
                  <a:schemeClr val="dk1"/>
                </a:solidFill>
                <a:latin typeface="Open Sans"/>
                <a:ea typeface="Open Sans"/>
                <a:cs typeface="Open Sans"/>
                <a:sym typeface="Open Sans"/>
              </a:rPr>
              <a:t>a</a:t>
            </a:r>
            <a:r>
              <a:rPr lang="en">
                <a:solidFill>
                  <a:schemeClr val="dk1"/>
                </a:solidFill>
                <a:latin typeface="Open Sans"/>
                <a:ea typeface="Open Sans"/>
                <a:cs typeface="Open Sans"/>
                <a:sym typeface="Open Sans"/>
              </a:rPr>
              <a:t> string variable that is defined as an argument of the function.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2063c78108a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2063c78108a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After the IR is generated, it is optimized. During this step, the compiler performs the </a:t>
            </a:r>
            <a:r>
              <a:rPr lang="en">
                <a:solidFill>
                  <a:schemeClr val="dk1"/>
                </a:solidFill>
                <a:latin typeface="Open Sans"/>
                <a:ea typeface="Open Sans"/>
                <a:cs typeface="Open Sans"/>
                <a:sym typeface="Open Sans"/>
              </a:rPr>
              <a:t>optimizations that are the same for all platforms</a:t>
            </a:r>
            <a:r>
              <a:rPr lang="en">
                <a:solidFill>
                  <a:schemeClr val="dk1"/>
                </a:solidFill>
                <a:latin typeface="Open Sans"/>
                <a:ea typeface="Open Sans"/>
                <a:cs typeface="Open Sans"/>
                <a:sym typeface="Open Sans"/>
              </a:rPr>
              <a:t>, like constant propagation (the substitution of compile-time constants with their actual values).</a:t>
            </a:r>
            <a:endParaRPr>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7728bad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b7728bad1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When garbage collection is triggered, the garbage collector reclaims the memory occupied by dead objects. A dead object is an object, in either generation, that does not have any references.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Consider this example. In the young generation we have three objects: A, B, and C. They all have references, either from the stack or from other objects, so at first glance, they all seem to be living objects.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If we consider the two objects from the old generation, D and E, we find that object E has no references, making it a dead object.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However, since object C’s only reference is from a dead object, it can be considered dead as well.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t/>
            </a:r>
            <a:endParaRPr sz="1000">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sz="1000">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sz="1000">
              <a:latin typeface="Open Sans"/>
              <a:ea typeface="Open Sans"/>
              <a:cs typeface="Open Sans"/>
              <a:sym typeface="Open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063c78108a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063c78108a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After the IR is generated and optimized, it is serialized or compiled by a platform-specific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into a corresponding platform format (Java bytecode for the JVM, JS code – potentially with TS declarations – for the JS platform, machine code for native platforms, etc.).</a:t>
            </a:r>
            <a:endParaRPr>
              <a:solidFill>
                <a:schemeClr val="dk1"/>
              </a:solidFill>
              <a:latin typeface="Open Sans"/>
              <a:ea typeface="Open Sans"/>
              <a:cs typeface="Open Sans"/>
              <a:sym typeface="Open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063c78108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063c78108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Imagine you are writing a Kotlin library for several platforms. You have two options: to implement the library for each platform separately or to implement it once and </a:t>
            </a:r>
            <a:r>
              <a:rPr lang="en">
                <a:solidFill>
                  <a:schemeClr val="dk1"/>
                </a:solidFill>
                <a:latin typeface="Open Sans"/>
                <a:ea typeface="Open Sans"/>
                <a:cs typeface="Open Sans"/>
                <a:sym typeface="Open Sans"/>
              </a:rPr>
              <a:t>compile/re-use</a:t>
            </a:r>
            <a:r>
              <a:rPr lang="en">
                <a:solidFill>
                  <a:schemeClr val="dk1"/>
                </a:solidFill>
                <a:latin typeface="Open Sans"/>
                <a:ea typeface="Open Sans"/>
                <a:cs typeface="Open Sans"/>
                <a:sym typeface="Open Sans"/>
              </a:rPr>
              <a:t> its code for all platforms. Obviously, the second option is way simpler to maintain, develop, and test. And it is possible with the Kotlin Multiplatform concept. This allows you to write code in a dialect of Kotlin that is an intersection of all Kotlin dialects (Kotlin/JVM, Kotlin/JS, Kotlin/Native, etc.), which will then be available to the code on each platform as if it had been copy-pasted in. As a result, you can implement common logic for all platforms exactly once by writing it as common code. It’s also possible to share code between any subset of platforms as opposed to all of them or </a:t>
            </a:r>
            <a:r>
              <a:rPr lang="en">
                <a:solidFill>
                  <a:schemeClr val="dk1"/>
                </a:solidFill>
                <a:latin typeface="Open Sans"/>
                <a:ea typeface="Open Sans"/>
                <a:cs typeface="Open Sans"/>
                <a:sym typeface="Open Sans"/>
              </a:rPr>
              <a:t>exactly </a:t>
            </a:r>
            <a:r>
              <a:rPr lang="en">
                <a:solidFill>
                  <a:schemeClr val="dk1"/>
                </a:solidFill>
                <a:latin typeface="Open Sans"/>
                <a:ea typeface="Open Sans"/>
                <a:cs typeface="Open Sans"/>
                <a:sym typeface="Open Sans"/>
              </a:rPr>
              <a:t>one of them, which is very useful when you have some logic that can be abstracted to several but not all </a:t>
            </a:r>
            <a:r>
              <a:rPr lang="en">
                <a:solidFill>
                  <a:schemeClr val="dk1"/>
                </a:solidFill>
                <a:latin typeface="Open Sans"/>
                <a:ea typeface="Open Sans"/>
                <a:cs typeface="Open Sans"/>
                <a:sym typeface="Open Sans"/>
              </a:rPr>
              <a:t>platforms. Furthermore, yo</a:t>
            </a:r>
            <a:r>
              <a:rPr lang="en">
                <a:solidFill>
                  <a:schemeClr val="dk1"/>
                </a:solidFill>
                <a:latin typeface="Open Sans"/>
                <a:ea typeface="Open Sans"/>
                <a:cs typeface="Open Sans"/>
                <a:sym typeface="Open Sans"/>
              </a:rPr>
              <a:t>u can delegate implementation to platform code instead of common code, which</a:t>
            </a:r>
            <a:r>
              <a:rPr lang="en">
                <a:solidFill>
                  <a:schemeClr val="dk1"/>
                </a:solidFill>
                <a:latin typeface="Open Sans"/>
                <a:ea typeface="Open Sans"/>
                <a:cs typeface="Open Sans"/>
                <a:sym typeface="Open Sans"/>
              </a:rPr>
              <a:t> is very useful when you have logic that dictates which declarations can be abstracted, </a:t>
            </a:r>
            <a:r>
              <a:rPr lang="en">
                <a:solidFill>
                  <a:schemeClr val="dk1"/>
                </a:solidFill>
                <a:latin typeface="Open Sans"/>
                <a:ea typeface="Open Sans"/>
                <a:cs typeface="Open Sans"/>
                <a:sym typeface="Open Sans"/>
              </a:rPr>
              <a:t>but the specific implementations that can be abstracted differ from one platform to another</a:t>
            </a:r>
            <a:r>
              <a:rPr lang="en">
                <a:solidFill>
                  <a:schemeClr val="dk1"/>
                </a:solidFill>
                <a:latin typeface="Open Sans"/>
                <a:ea typeface="Open Sans"/>
                <a:cs typeface="Open Sans"/>
                <a:sym typeface="Open Sans"/>
              </a:rPr>
              <a:t>. You can find more on this in the “Multiplatform development” section of the Kotlin docs, starting with </a:t>
            </a:r>
            <a:r>
              <a:rPr lang="en" u="sng">
                <a:solidFill>
                  <a:schemeClr val="hlink"/>
                </a:solidFill>
                <a:latin typeface="Open Sans"/>
                <a:ea typeface="Open Sans"/>
                <a:cs typeface="Open Sans"/>
                <a:sym typeface="Open Sans"/>
                <a:hlinkClick r:id="rId2"/>
              </a:rPr>
              <a:t>“Sharing code principles”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how exactly does it work from the compiler’s point of view? Well, common code is </a:t>
            </a:r>
            <a:r>
              <a:rPr lang="en">
                <a:solidFill>
                  <a:schemeClr val="dk1"/>
                </a:solidFill>
                <a:latin typeface="Open Sans"/>
                <a:ea typeface="Open Sans"/>
                <a:cs typeface="Open Sans"/>
                <a:sym typeface="Open Sans"/>
              </a:rPr>
              <a:t>processed first, generating the IR, which </a:t>
            </a:r>
            <a:r>
              <a:rPr lang="en">
                <a:solidFill>
                  <a:schemeClr val="dk1"/>
                </a:solidFill>
                <a:latin typeface="Open Sans"/>
                <a:ea typeface="Open Sans"/>
                <a:cs typeface="Open Sans"/>
                <a:sym typeface="Open Sans"/>
              </a:rPr>
              <a:t>is then used during the compilation of platform code. In other words, you start by compiling common code with its dependencies. After you’ve generated the common </a:t>
            </a:r>
            <a:r>
              <a:rPr lang="en">
                <a:solidFill>
                  <a:schemeClr val="dk1"/>
                </a:solidFill>
                <a:latin typeface="Open Sans"/>
                <a:ea typeface="Open Sans"/>
                <a:cs typeface="Open Sans"/>
                <a:sym typeface="Open Sans"/>
              </a:rPr>
              <a:t>IR </a:t>
            </a:r>
            <a:r>
              <a:rPr lang="en">
                <a:solidFill>
                  <a:schemeClr val="dk1"/>
                </a:solidFill>
                <a:latin typeface="Open Sans"/>
                <a:ea typeface="Open Sans"/>
                <a:cs typeface="Open Sans"/>
                <a:sym typeface="Open Sans"/>
              </a:rPr>
              <a:t>code, </a:t>
            </a:r>
            <a:r>
              <a:rPr lang="en">
                <a:solidFill>
                  <a:schemeClr val="dk1"/>
                </a:solidFill>
                <a:latin typeface="Open Sans"/>
                <a:ea typeface="Open Sans"/>
                <a:cs typeface="Open Sans"/>
                <a:sym typeface="Open Sans"/>
              </a:rPr>
              <a:t>you compile the code for each platform </a:t>
            </a:r>
            <a:r>
              <a:rPr lang="en">
                <a:solidFill>
                  <a:schemeClr val="dk1"/>
                </a:solidFill>
                <a:latin typeface="Open Sans"/>
                <a:ea typeface="Open Sans"/>
                <a:cs typeface="Open Sans"/>
                <a:sym typeface="Open Sans"/>
              </a:rPr>
              <a:t>with the IR, common code dependencies, and the platform code dependencies.</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then you have this simple question: In what format do you receive and use the dependencies? If we are talking about JVM code, for example, then it can be compiled to Java bytecode and used in this form. But this is not really convenient and there is no such format for common code. As it turns out, the answer is just as simple; libraries are shared as serialized IRs that are archived as individual ZIP files. Such files are called KLibs (which stands for “Kotlin Libraries”) and have the extension “.klib”. KLibs are very similar to </a:t>
            </a:r>
            <a:r>
              <a:rPr lang="en">
                <a:solidFill>
                  <a:schemeClr val="dk1"/>
                </a:solidFill>
                <a:latin typeface="Open Sans"/>
                <a:ea typeface="Open Sans"/>
                <a:cs typeface="Open Sans"/>
                <a:sym typeface="Open Sans"/>
              </a:rPr>
              <a:t>JARs</a:t>
            </a:r>
            <a:r>
              <a:rPr lang="en">
                <a:solidFill>
                  <a:schemeClr val="dk1"/>
                </a:solidFill>
                <a:latin typeface="Open Sans"/>
                <a:ea typeface="Open Sans"/>
                <a:cs typeface="Open Sans"/>
                <a:sym typeface="Open Sans"/>
              </a:rPr>
              <a:t>. Thus, any multiplatform library is distributed as a KLib file for common code and in a platform-specific format for the corresponding platform code. To be precise, source code is converted into an optimized IR that can be either serialized as KLib files for future deserialization and further usage or used with other sources (like JVM, JS, or Native code or other KLibs from other dependency libraries) to compile result code (JS/TS code, JVM classes, or Native code).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scheme on the slide may contain </a:t>
            </a:r>
            <a:r>
              <a:rPr lang="en">
                <a:solidFill>
                  <a:schemeClr val="dk1"/>
                </a:solidFill>
                <a:latin typeface="Open Sans"/>
                <a:ea typeface="Open Sans"/>
                <a:cs typeface="Open Sans"/>
                <a:sym typeface="Open Sans"/>
              </a:rPr>
              <a:t>several targets on various platforms – the JVM, Native, JS, WASM, etc.</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There just wasn’t enough space for all of them.</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063c78108a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063c78108a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Kotlin has one more advantage: You can extend any Kotlin compiler phase via compiler plugins. Compiler plugins register compiler extensions that implement the logic you need. Hence, they should inherit the </a:t>
            </a:r>
            <a:r>
              <a:rPr lang="en">
                <a:solidFill>
                  <a:schemeClr val="dk1"/>
                </a:solidFill>
                <a:latin typeface="Open Sans"/>
                <a:ea typeface="Open Sans"/>
                <a:cs typeface="Open Sans"/>
                <a:sym typeface="Open Sans"/>
              </a:rPr>
              <a:t>registrar</a:t>
            </a:r>
            <a:r>
              <a:rPr lang="en">
                <a:solidFill>
                  <a:schemeClr val="dk1"/>
                </a:solidFill>
                <a:latin typeface="Open Sans"/>
                <a:ea typeface="Open Sans"/>
                <a:cs typeface="Open Sans"/>
                <a:sym typeface="Open Sans"/>
              </a:rPr>
              <a:t> class (see slide).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Beware that the Kotlin compiler API is experimental, which means that even patch versions are not compatible.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case you are interested, here is </a:t>
            </a:r>
            <a:r>
              <a:rPr lang="en" u="sng">
                <a:solidFill>
                  <a:schemeClr val="hlink"/>
                </a:solidFill>
                <a:latin typeface="Open Sans"/>
                <a:ea typeface="Open Sans"/>
                <a:cs typeface="Open Sans"/>
                <a:sym typeface="Open Sans"/>
                <a:hlinkClick r:id="rId2"/>
              </a:rPr>
              <a:t>a slightly outdated tutorial</a:t>
            </a:r>
            <a:r>
              <a:rPr lang="en">
                <a:solidFill>
                  <a:schemeClr val="dk1"/>
                </a:solidFill>
                <a:latin typeface="Open Sans"/>
                <a:ea typeface="Open Sans"/>
                <a:cs typeface="Open Sans"/>
                <a:sym typeface="Open Sans"/>
              </a:rPr>
              <a:t> (in the form of a series of articles) about creating your own Kotlin compiler plugin.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063c78108a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063c78108a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Compiler extensions extend the phases you need to extend. You can look up FIR and IR extensions (see link on the slide).</a:t>
            </a:r>
            <a:br>
              <a:rPr lang="en">
                <a:solidFill>
                  <a:schemeClr val="dk1"/>
                </a:solidFill>
              </a:rPr>
            </a:br>
            <a:br>
              <a:rPr lang="en">
                <a:solidFill>
                  <a:schemeClr val="dk1"/>
                </a:solidFill>
              </a:rPr>
            </a:br>
            <a:r>
              <a:rPr lang="en">
                <a:solidFill>
                  <a:schemeClr val="dk1"/>
                </a:solidFill>
                <a:latin typeface="Open Sans"/>
                <a:ea typeface="Open Sans"/>
                <a:cs typeface="Open Sans"/>
                <a:sym typeface="Open Sans"/>
              </a:rPr>
              <a:t>Here is an example of </a:t>
            </a:r>
            <a:r>
              <a:rPr lang="en">
                <a:solidFill>
                  <a:schemeClr val="dk1"/>
                </a:solidFill>
                <a:latin typeface="Open Sans"/>
                <a:ea typeface="Open Sans"/>
                <a:cs typeface="Open Sans"/>
                <a:sym typeface="Open Sans"/>
              </a:rPr>
              <a:t>an FIR</a:t>
            </a:r>
            <a:r>
              <a:rPr lang="en">
                <a:solidFill>
                  <a:schemeClr val="dk1"/>
                </a:solidFill>
                <a:latin typeface="Open Sans"/>
                <a:ea typeface="Open Sans"/>
                <a:cs typeface="Open Sans"/>
                <a:sym typeface="Open Sans"/>
              </a:rPr>
              <a:t> extension that creates a dummy class</a:t>
            </a:r>
            <a:r>
              <a:rPr lang="en">
                <a:solidFill>
                  <a:schemeClr val="dk1"/>
                </a:solidFill>
              </a:rPr>
              <a:t> </a:t>
            </a:r>
            <a:r>
              <a:rPr lang="en">
                <a:solidFill>
                  <a:schemeClr val="dk1"/>
                </a:solidFill>
                <a:latin typeface="JetBrains Mono"/>
                <a:ea typeface="JetBrains Mono"/>
                <a:cs typeface="JetBrains Mono"/>
                <a:sym typeface="JetBrains Mono"/>
              </a:rPr>
              <a:t>foo.bar.MyClass</a:t>
            </a:r>
            <a:r>
              <a:rPr lang="en">
                <a:solidFill>
                  <a:schemeClr val="dk1"/>
                </a:solidFill>
              </a:rPr>
              <a:t> </a:t>
            </a:r>
            <a:r>
              <a:rPr lang="en">
                <a:solidFill>
                  <a:schemeClr val="dk1"/>
                </a:solidFill>
                <a:latin typeface="Open Sans"/>
                <a:ea typeface="Open Sans"/>
                <a:cs typeface="Open Sans"/>
                <a:sym typeface="Open Sans"/>
              </a:rPr>
              <a:t>with a dummy method</a:t>
            </a:r>
            <a:r>
              <a:rPr lang="en">
                <a:solidFill>
                  <a:schemeClr val="dk1"/>
                </a:solidFill>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063c78108a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063c78108a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 first important thing is the FIR Session (see the </a:t>
            </a:r>
            <a:r>
              <a:rPr lang="en" u="sng">
                <a:solidFill>
                  <a:schemeClr val="hlink"/>
                </a:solidFill>
                <a:latin typeface="Open Sans"/>
                <a:ea typeface="Open Sans"/>
                <a:cs typeface="Open Sans"/>
                <a:sym typeface="Open Sans"/>
                <a:hlinkClick r:id="rId2"/>
              </a:rPr>
              <a:t>API</a:t>
            </a:r>
            <a:r>
              <a:rPr lang="en">
                <a:solidFill>
                  <a:srgbClr val="37474F"/>
                </a:solidFill>
                <a:latin typeface="Open Sans"/>
                <a:ea typeface="Open Sans"/>
                <a:cs typeface="Open Sans"/>
                <a:sym typeface="Open Sans"/>
              </a:rPr>
              <a:t> for more), which stores current compiler data (like compiler arguments). It is </a:t>
            </a:r>
            <a:r>
              <a:rPr lang="en">
                <a:solidFill>
                  <a:srgbClr val="37474F"/>
                </a:solidFill>
                <a:latin typeface="Open Sans"/>
                <a:ea typeface="Open Sans"/>
                <a:cs typeface="Open Sans"/>
                <a:sym typeface="Open Sans"/>
              </a:rPr>
              <a:t>used </a:t>
            </a:r>
            <a:r>
              <a:rPr lang="en">
                <a:solidFill>
                  <a:srgbClr val="37474F"/>
                </a:solidFill>
                <a:latin typeface="Open Sans"/>
                <a:ea typeface="Open Sans"/>
                <a:cs typeface="Open Sans"/>
                <a:sym typeface="Open Sans"/>
              </a:rPr>
              <a:t>by</a:t>
            </a:r>
            <a:r>
              <a:rPr lang="en">
                <a:solidFill>
                  <a:srgbClr val="37474F"/>
                </a:solidFill>
                <a:latin typeface="Open Sans"/>
                <a:ea typeface="Open Sans"/>
                <a:cs typeface="Open Sans"/>
                <a:sym typeface="Open Sans"/>
              </a:rPr>
              <a:t> all of the compiler logic</a:t>
            </a:r>
            <a:r>
              <a:rPr lang="en">
                <a:solidFill>
                  <a:srgbClr val="37474F"/>
                </a:solidFill>
                <a:latin typeface="Open Sans"/>
                <a:ea typeface="Open Sans"/>
                <a:cs typeface="Open Sans"/>
                <a:sym typeface="Open Sans"/>
              </a:rPr>
              <a:t> parts, including </a:t>
            </a:r>
            <a:r>
              <a:rPr lang="en">
                <a:solidFill>
                  <a:srgbClr val="37474F"/>
                </a:solidFill>
                <a:latin typeface="Open Sans"/>
                <a:ea typeface="Open Sans"/>
                <a:cs typeface="Open Sans"/>
                <a:sym typeface="Open Sans"/>
              </a:rPr>
              <a:t>compiler plugins.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2063c78108a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2063c78108a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Then there is </a:t>
            </a:r>
            <a:r>
              <a:rPr lang="en" u="sng">
                <a:solidFill>
                  <a:schemeClr val="hlink"/>
                </a:solidFill>
                <a:latin typeface="JetBrains Mono"/>
                <a:ea typeface="JetBrains Mono"/>
                <a:cs typeface="JetBrains Mono"/>
                <a:sym typeface="JetBrains Mono"/>
                <a:hlinkClick r:id="rId2"/>
              </a:rPr>
              <a:t>FirDeclarationGenerationExtension</a:t>
            </a:r>
            <a:r>
              <a:rPr lang="en">
                <a:solidFill>
                  <a:srgbClr val="37474F"/>
                </a:solidFill>
                <a:latin typeface="Open Sans"/>
                <a:ea typeface="Open Sans"/>
                <a:cs typeface="Open Sans"/>
                <a:sym typeface="Open Sans"/>
              </a:rPr>
              <a:t>. As the name implies, it is an extension that creates (generates) a declaration. We implement it in our extension to create our own class, </a:t>
            </a:r>
            <a:r>
              <a:rPr lang="en">
                <a:solidFill>
                  <a:srgbClr val="37474F"/>
                </a:solidFill>
                <a:latin typeface="JetBrains Mono"/>
                <a:ea typeface="JetBrains Mono"/>
                <a:cs typeface="JetBrains Mono"/>
                <a:sym typeface="JetBrains Mono"/>
              </a:rPr>
              <a:t>foo.bar.MyClass</a:t>
            </a:r>
            <a:r>
              <a:rPr lang="en">
                <a:solidFill>
                  <a:srgbClr val="37474F"/>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rgbClr val="37474F"/>
              </a:solidFill>
              <a:latin typeface="Open Sans"/>
              <a:ea typeface="Open Sans"/>
              <a:cs typeface="Open Sans"/>
              <a:sym typeface="Open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063c78108a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063c78108a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Then there are </a:t>
            </a:r>
            <a:r>
              <a:rPr lang="en" u="sng">
                <a:solidFill>
                  <a:schemeClr val="hlink"/>
                </a:solidFill>
                <a:latin typeface="JetBrains Mono"/>
                <a:ea typeface="JetBrains Mono"/>
                <a:cs typeface="JetBrains Mono"/>
                <a:sym typeface="JetBrains Mono"/>
                <a:hlinkClick r:id="rId2"/>
              </a:rPr>
              <a:t>Name</a:t>
            </a:r>
            <a:r>
              <a:rPr lang="en">
                <a:solidFill>
                  <a:srgbClr val="37474F"/>
                </a:solidFill>
                <a:latin typeface="Open Sans"/>
                <a:ea typeface="Open Sans"/>
                <a:cs typeface="Open Sans"/>
                <a:sym typeface="Open Sans"/>
              </a:rPr>
              <a:t>, </a:t>
            </a:r>
            <a:r>
              <a:rPr lang="en" u="sng">
                <a:solidFill>
                  <a:schemeClr val="hlink"/>
                </a:solidFill>
                <a:latin typeface="JetBrains Mono"/>
                <a:ea typeface="JetBrains Mono"/>
                <a:cs typeface="JetBrains Mono"/>
                <a:sym typeface="JetBrains Mono"/>
                <a:hlinkClick r:id="rId3"/>
              </a:rPr>
              <a:t>FqName</a:t>
            </a:r>
            <a:r>
              <a:rPr lang="en">
                <a:solidFill>
                  <a:srgbClr val="37474F"/>
                </a:solidFill>
                <a:latin typeface="Open Sans"/>
                <a:ea typeface="Open Sans"/>
                <a:cs typeface="Open Sans"/>
                <a:sym typeface="Open Sans"/>
              </a:rPr>
              <a:t>, </a:t>
            </a:r>
            <a:r>
              <a:rPr lang="en" u="sng">
                <a:solidFill>
                  <a:schemeClr val="hlink"/>
                </a:solidFill>
                <a:latin typeface="JetBrains Mono"/>
                <a:ea typeface="JetBrains Mono"/>
                <a:cs typeface="JetBrains Mono"/>
                <a:sym typeface="JetBrains Mono"/>
                <a:hlinkClick r:id="rId4"/>
              </a:rPr>
              <a:t>ClassId</a:t>
            </a:r>
            <a:r>
              <a:rPr lang="en">
                <a:solidFill>
                  <a:srgbClr val="37474F"/>
                </a:solidFill>
                <a:latin typeface="Open Sans"/>
                <a:ea typeface="Open Sans"/>
                <a:cs typeface="Open Sans"/>
                <a:sym typeface="Open Sans"/>
              </a:rPr>
              <a:t>, and </a:t>
            </a:r>
            <a:r>
              <a:rPr lang="en" u="sng">
                <a:solidFill>
                  <a:schemeClr val="hlink"/>
                </a:solidFill>
                <a:latin typeface="JetBrains Mono"/>
                <a:ea typeface="JetBrains Mono"/>
                <a:cs typeface="JetBrains Mono"/>
                <a:sym typeface="JetBrains Mono"/>
                <a:hlinkClick r:id="rId5"/>
              </a:rPr>
              <a:t>CallableId</a:t>
            </a:r>
            <a:r>
              <a:rPr lang="en">
                <a:solidFill>
                  <a:srgbClr val="37474F"/>
                </a:solidFill>
                <a:latin typeface="Open Sans"/>
                <a:ea typeface="Open Sans"/>
                <a:cs typeface="Open Sans"/>
                <a:sym typeface="Open Sans"/>
              </a:rPr>
              <a:t>. </a:t>
            </a:r>
            <a:r>
              <a:rPr lang="en">
                <a:solidFill>
                  <a:srgbClr val="37474F"/>
                </a:solidFill>
                <a:latin typeface="JetBrains Mono"/>
                <a:ea typeface="JetBrains Mono"/>
                <a:cs typeface="JetBrains Mono"/>
                <a:sym typeface="JetBrains Mono"/>
              </a:rPr>
              <a:t>Name</a:t>
            </a:r>
            <a:r>
              <a:rPr lang="en">
                <a:solidFill>
                  <a:srgbClr val="37474F"/>
                </a:solidFill>
                <a:latin typeface="Open Sans"/>
                <a:ea typeface="Open Sans"/>
                <a:cs typeface="Open Sans"/>
                <a:sym typeface="Open Sans"/>
              </a:rPr>
              <a:t> just holds the name that is used by declarations like functions, properties, classes, type aliases, etc. </a:t>
            </a:r>
            <a:r>
              <a:rPr lang="en">
                <a:solidFill>
                  <a:srgbClr val="37474F"/>
                </a:solidFill>
                <a:latin typeface="JetBrains Mono"/>
                <a:ea typeface="JetBrains Mono"/>
                <a:cs typeface="JetBrains Mono"/>
                <a:sym typeface="JetBrains Mono"/>
              </a:rPr>
              <a:t>FqName</a:t>
            </a:r>
            <a:r>
              <a:rPr lang="en">
                <a:solidFill>
                  <a:srgbClr val="37474F"/>
                </a:solidFill>
                <a:latin typeface="Open Sans"/>
                <a:ea typeface="Open Sans"/>
                <a:cs typeface="Open Sans"/>
                <a:sym typeface="Open Sans"/>
              </a:rPr>
              <a:t> represents the fully qualified name of any entity and works only with the hierarchy of fully qualified names.</a:t>
            </a:r>
            <a:endParaRPr>
              <a:solidFill>
                <a:srgbClr val="37474F"/>
              </a:solidFill>
              <a:latin typeface="Open Sans"/>
              <a:ea typeface="Open Sans"/>
              <a:cs typeface="Open Sans"/>
              <a:sym typeface="Open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2063c78108a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2063c78108a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ClassId</a:t>
            </a:r>
            <a:r>
              <a:rPr lang="en">
                <a:solidFill>
                  <a:srgbClr val="37474F"/>
                </a:solidFill>
                <a:latin typeface="Open Sans"/>
                <a:ea typeface="Open Sans"/>
                <a:cs typeface="Open Sans"/>
                <a:sym typeface="Open Sans"/>
              </a:rPr>
              <a:t> represents the ID of a classifier (</a:t>
            </a:r>
            <a:r>
              <a:rPr lang="en">
                <a:solidFill>
                  <a:srgbClr val="37474F"/>
                </a:solidFill>
                <a:latin typeface="Open Sans"/>
                <a:ea typeface="Open Sans"/>
                <a:cs typeface="Open Sans"/>
                <a:sym typeface="Open Sans"/>
              </a:rPr>
              <a:t>i.e.</a:t>
            </a:r>
            <a:r>
              <a:rPr lang="en">
                <a:solidFill>
                  <a:srgbClr val="37474F"/>
                </a:solidFill>
                <a:latin typeface="Open Sans"/>
                <a:ea typeface="Open Sans"/>
                <a:cs typeface="Open Sans"/>
                <a:sym typeface="Open Sans"/>
              </a:rPr>
              <a:t> class, interface, or object) and also stores such information as its package FQ name. In a similar way, </a:t>
            </a:r>
            <a:r>
              <a:rPr lang="en">
                <a:solidFill>
                  <a:srgbClr val="37474F"/>
                </a:solidFill>
                <a:latin typeface="JetBrains Mono"/>
                <a:ea typeface="JetBrains Mono"/>
                <a:cs typeface="JetBrains Mono"/>
                <a:sym typeface="JetBrains Mono"/>
              </a:rPr>
              <a:t>CallableId</a:t>
            </a:r>
            <a:r>
              <a:rPr lang="en">
                <a:solidFill>
                  <a:srgbClr val="37474F"/>
                </a:solidFill>
                <a:latin typeface="Open Sans"/>
                <a:ea typeface="Open Sans"/>
                <a:cs typeface="Open Sans"/>
                <a:sym typeface="Open Sans"/>
              </a:rPr>
              <a:t> represents the ID of something callable (for example, function, method, property getter or setter, or class constructor).</a:t>
            </a:r>
            <a:endParaRPr>
              <a:solidFill>
                <a:srgbClr val="37474F"/>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37474F"/>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Thus, we have just defined </a:t>
            </a:r>
            <a:r>
              <a:rPr lang="en">
                <a:solidFill>
                  <a:srgbClr val="37474F"/>
                </a:solidFill>
                <a:latin typeface="JetBrains Mono"/>
                <a:ea typeface="JetBrains Mono"/>
                <a:cs typeface="JetBrains Mono"/>
                <a:sym typeface="JetBrains Mono"/>
              </a:rPr>
              <a:t>MY_CLASS_ID</a:t>
            </a:r>
            <a:r>
              <a:rPr lang="en">
                <a:solidFill>
                  <a:srgbClr val="37474F"/>
                </a:solidFill>
                <a:latin typeface="Open Sans"/>
                <a:ea typeface="Open Sans"/>
                <a:cs typeface="Open Sans"/>
                <a:sym typeface="Open Sans"/>
              </a:rPr>
              <a:t>, the ID of our class, and </a:t>
            </a:r>
            <a:r>
              <a:rPr lang="en">
                <a:solidFill>
                  <a:srgbClr val="37474F"/>
                </a:solidFill>
                <a:latin typeface="JetBrains Mono"/>
                <a:ea typeface="JetBrains Mono"/>
                <a:cs typeface="JetBrains Mono"/>
                <a:sym typeface="JetBrains Mono"/>
              </a:rPr>
              <a:t>FOO_ID</a:t>
            </a:r>
            <a:r>
              <a:rPr lang="en">
                <a:solidFill>
                  <a:srgbClr val="37474F"/>
                </a:solidFill>
                <a:latin typeface="Open Sans"/>
                <a:ea typeface="Open Sans"/>
                <a:cs typeface="Open Sans"/>
                <a:sym typeface="Open Sans"/>
              </a:rPr>
              <a:t>, its method ID, but we have not informed the compiler about them for now.</a:t>
            </a:r>
            <a:endParaRPr>
              <a:solidFill>
                <a:srgbClr val="37474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063c78108a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063c78108a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Then you can describe how to generate the declaration on the </a:t>
            </a:r>
            <a:r>
              <a:rPr lang="en">
                <a:solidFill>
                  <a:srgbClr val="37474F"/>
                </a:solidFill>
                <a:latin typeface="Open Sans"/>
                <a:ea typeface="Open Sans"/>
                <a:cs typeface="Open Sans"/>
                <a:sym typeface="Open Sans"/>
              </a:rPr>
              <a:t>frontend</a:t>
            </a:r>
            <a:r>
              <a:rPr lang="en">
                <a:solidFill>
                  <a:srgbClr val="37474F"/>
                </a:solidFill>
                <a:latin typeface="Open Sans"/>
                <a:ea typeface="Open Sans"/>
                <a:cs typeface="Open Sans"/>
                <a:sym typeface="Open Sans"/>
              </a:rPr>
              <a:t>. Actually, </a:t>
            </a:r>
            <a:r>
              <a:rPr lang="en">
                <a:solidFill>
                  <a:srgbClr val="37474F"/>
                </a:solidFill>
                <a:latin typeface="JetBrains Mono"/>
                <a:ea typeface="JetBrains Mono"/>
                <a:cs typeface="JetBrains Mono"/>
                <a:sym typeface="JetBrains Mono"/>
              </a:rPr>
              <a:t>FirDeclarationGenerationExtension</a:t>
            </a:r>
            <a:r>
              <a:rPr lang="en">
                <a:solidFill>
                  <a:srgbClr val="37474F"/>
                </a:solidFill>
                <a:latin typeface="Open Sans"/>
                <a:ea typeface="Open Sans"/>
                <a:cs typeface="Open Sans"/>
                <a:sym typeface="Open Sans"/>
              </a:rPr>
              <a:t> provides an API that will ask functions like </a:t>
            </a:r>
            <a:r>
              <a:rPr lang="en">
                <a:solidFill>
                  <a:srgbClr val="37474F"/>
                </a:solidFill>
                <a:latin typeface="JetBrains Mono"/>
                <a:ea typeface="JetBrains Mono"/>
                <a:cs typeface="JetBrains Mono"/>
                <a:sym typeface="JetBrains Mono"/>
              </a:rPr>
              <a:t>getTopLevelClassIds</a:t>
            </a:r>
            <a:r>
              <a:rPr lang="en">
                <a:solidFill>
                  <a:srgbClr val="37474F"/>
                </a:solidFill>
                <a:latin typeface="Open Sans"/>
                <a:ea typeface="Open Sans"/>
                <a:cs typeface="Open Sans"/>
                <a:sym typeface="Open Sans"/>
              </a:rPr>
              <a:t> and </a:t>
            </a:r>
            <a:r>
              <a:rPr lang="en">
                <a:solidFill>
                  <a:srgbClr val="37474F"/>
                </a:solidFill>
                <a:latin typeface="JetBrains Mono"/>
                <a:ea typeface="JetBrains Mono"/>
                <a:cs typeface="JetBrains Mono"/>
                <a:sym typeface="JetBrains Mono"/>
              </a:rPr>
              <a:t>generateClassLikeDeclaration</a:t>
            </a:r>
            <a:r>
              <a:rPr lang="en">
                <a:solidFill>
                  <a:srgbClr val="37474F"/>
                </a:solidFill>
                <a:latin typeface="Open Sans"/>
                <a:ea typeface="Open Sans"/>
                <a:cs typeface="Open Sans"/>
                <a:sym typeface="Open Sans"/>
              </a:rPr>
              <a:t> to provide the necessary information for new entities and </a:t>
            </a:r>
            <a:r>
              <a:rPr lang="en">
                <a:solidFill>
                  <a:srgbClr val="37474F"/>
                </a:solidFill>
                <a:latin typeface="Open Sans"/>
                <a:ea typeface="Open Sans"/>
                <a:cs typeface="Open Sans"/>
                <a:sym typeface="Open Sans"/>
              </a:rPr>
              <a:t>their corresponding logic</a:t>
            </a:r>
            <a:r>
              <a:rPr lang="en">
                <a:solidFill>
                  <a:srgbClr val="37474F"/>
                </a:solidFill>
                <a:latin typeface="Open Sans"/>
                <a:ea typeface="Open Sans"/>
                <a:cs typeface="Open Sans"/>
                <a:sym typeface="Open Sans"/>
              </a:rPr>
              <a:t>. So you can generate the class’s body by overriding </a:t>
            </a:r>
            <a:r>
              <a:rPr lang="en">
                <a:solidFill>
                  <a:srgbClr val="37474F"/>
                </a:solidFill>
                <a:latin typeface="JetBrains Mono"/>
                <a:ea typeface="JetBrains Mono"/>
                <a:cs typeface="JetBrains Mono"/>
                <a:sym typeface="JetBrains Mono"/>
              </a:rPr>
              <a:t>generateClassLikeDeclaration</a:t>
            </a:r>
            <a:r>
              <a:rPr lang="en">
                <a:solidFill>
                  <a:srgbClr val="37474F"/>
                </a:solidFill>
                <a:latin typeface="Open Sans"/>
                <a:ea typeface="Open Sans"/>
                <a:cs typeface="Open Sans"/>
                <a:sym typeface="Open Sans"/>
              </a:rPr>
              <a:t>. But logic generation is usually processed on the </a:t>
            </a:r>
            <a:r>
              <a:rPr lang="en">
                <a:solidFill>
                  <a:srgbClr val="37474F"/>
                </a:solidFill>
                <a:latin typeface="Open Sans"/>
                <a:ea typeface="Open Sans"/>
                <a:cs typeface="Open Sans"/>
                <a:sym typeface="Open Sans"/>
              </a:rPr>
              <a:t>backend</a:t>
            </a:r>
            <a:r>
              <a:rPr lang="en">
                <a:solidFill>
                  <a:srgbClr val="37474F"/>
                </a:solidFill>
                <a:latin typeface="Open Sans"/>
                <a:ea typeface="Open Sans"/>
                <a:cs typeface="Open Sans"/>
                <a:sym typeface="Open Sans"/>
              </a:rPr>
              <a:t>, leaving only mock logic on </a:t>
            </a:r>
            <a:r>
              <a:rPr lang="en">
                <a:solidFill>
                  <a:srgbClr val="37474F"/>
                </a:solidFill>
                <a:latin typeface="Open Sans"/>
                <a:ea typeface="Open Sans"/>
                <a:cs typeface="Open Sans"/>
                <a:sym typeface="Open Sans"/>
              </a:rPr>
              <a:t>frontend</a:t>
            </a:r>
            <a:r>
              <a:rPr lang="en">
                <a:solidFill>
                  <a:srgbClr val="37474F"/>
                </a:solidFill>
                <a:latin typeface="Open Sans"/>
                <a:ea typeface="Open Sans"/>
                <a:cs typeface="Open Sans"/>
                <a:sym typeface="Open Sans"/>
              </a:rPr>
              <a:t>. This is</a:t>
            </a:r>
            <a:r>
              <a:rPr lang="en">
                <a:solidFill>
                  <a:srgbClr val="37474F"/>
                </a:solidFill>
                <a:latin typeface="Open Sans"/>
                <a:ea typeface="Open Sans"/>
                <a:cs typeface="Open Sans"/>
                <a:sym typeface="Open Sans"/>
              </a:rPr>
              <a:t> because it’s not that hard to </a:t>
            </a:r>
            <a:r>
              <a:rPr lang="en">
                <a:solidFill>
                  <a:srgbClr val="37474F"/>
                </a:solidFill>
                <a:latin typeface="Open Sans"/>
                <a:ea typeface="Open Sans"/>
                <a:cs typeface="Open Sans"/>
                <a:sym typeface="Open Sans"/>
              </a:rPr>
              <a:t>declare the entities</a:t>
            </a:r>
            <a:r>
              <a:rPr lang="en">
                <a:solidFill>
                  <a:srgbClr val="37474F"/>
                </a:solidFill>
                <a:latin typeface="Open Sans"/>
                <a:ea typeface="Open Sans"/>
                <a:cs typeface="Open Sans"/>
                <a:sym typeface="Open Sans"/>
              </a:rPr>
              <a:t>, but the logic generation itself is very slow on the </a:t>
            </a:r>
            <a:r>
              <a:rPr lang="en">
                <a:solidFill>
                  <a:srgbClr val="37474F"/>
                </a:solidFill>
                <a:latin typeface="Open Sans"/>
                <a:ea typeface="Open Sans"/>
                <a:cs typeface="Open Sans"/>
                <a:sym typeface="Open Sans"/>
              </a:rPr>
              <a:t>frontend</a:t>
            </a:r>
            <a:r>
              <a:rPr lang="en">
                <a:solidFill>
                  <a:srgbClr val="37474F"/>
                </a:solidFill>
                <a:latin typeface="Open Sans"/>
                <a:ea typeface="Open Sans"/>
                <a:cs typeface="Open Sans"/>
                <a:sym typeface="Open Sans"/>
              </a:rPr>
              <a:t>, and mock logic is sufficient there. Thus, we go this route</a:t>
            </a:r>
            <a:r>
              <a:rPr lang="en">
                <a:solidFill>
                  <a:srgbClr val="37474F"/>
                </a:solidFill>
                <a:latin typeface="Open Sans"/>
                <a:ea typeface="Open Sans"/>
                <a:cs typeface="Open Sans"/>
                <a:sym typeface="Open Sans"/>
              </a:rPr>
              <a:t> by writing the mock generation in</a:t>
            </a:r>
            <a:r>
              <a:rPr lang="en">
                <a:solidFill>
                  <a:srgbClr val="37474F"/>
                </a:solidFill>
                <a:latin typeface="Open Sans"/>
                <a:ea typeface="Open Sans"/>
                <a:cs typeface="Open Sans"/>
                <a:sym typeface="Open Sans"/>
              </a:rPr>
              <a:t> the overriding of the method and by implementing </a:t>
            </a:r>
            <a:r>
              <a:rPr lang="en">
                <a:solidFill>
                  <a:srgbClr val="37474F"/>
                </a:solidFill>
                <a:latin typeface="Open Sans"/>
                <a:ea typeface="Open Sans"/>
                <a:cs typeface="Open Sans"/>
                <a:sym typeface="Open Sans"/>
              </a:rPr>
              <a:t>true logic generation via back-end extension later.</a:t>
            </a:r>
            <a:br>
              <a:rPr lang="en">
                <a:solidFill>
                  <a:srgbClr val="37474F"/>
                </a:solidFill>
                <a:latin typeface="Open Sans"/>
                <a:ea typeface="Open Sans"/>
                <a:cs typeface="Open Sans"/>
                <a:sym typeface="Open Sans"/>
              </a:rPr>
            </a:br>
            <a:br>
              <a:rPr lang="en">
                <a:solidFill>
                  <a:srgbClr val="37474F"/>
                </a:solidFill>
                <a:latin typeface="Open Sans"/>
                <a:ea typeface="Open Sans"/>
                <a:cs typeface="Open Sans"/>
                <a:sym typeface="Open Sans"/>
              </a:rPr>
            </a:br>
            <a:r>
              <a:rPr lang="en">
                <a:solidFill>
                  <a:srgbClr val="37474F"/>
                </a:solidFill>
                <a:latin typeface="Open Sans"/>
                <a:ea typeface="Open Sans"/>
                <a:cs typeface="Open Sans"/>
                <a:sym typeface="Open Sans"/>
              </a:rPr>
              <a:t>Thus, we’ve described how </a:t>
            </a:r>
            <a:r>
              <a:rPr lang="en">
                <a:solidFill>
                  <a:srgbClr val="37474F"/>
                </a:solidFill>
                <a:latin typeface="Open Sans"/>
                <a:ea typeface="Open Sans"/>
                <a:cs typeface="Open Sans"/>
                <a:sym typeface="Open Sans"/>
              </a:rPr>
              <a:t>to generate a mock version of the entities</a:t>
            </a:r>
            <a:r>
              <a:rPr lang="en">
                <a:solidFill>
                  <a:srgbClr val="37474F"/>
                </a:solidFill>
                <a:latin typeface="Open Sans"/>
                <a:ea typeface="Open Sans"/>
                <a:cs typeface="Open Sans"/>
                <a:sym typeface="Open Sans"/>
              </a:rPr>
              <a:t> the moment we see their IDs, but we still have not registered their IDs.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rgbClr val="37474F"/>
              </a:solidFill>
              <a:latin typeface="Open Sans"/>
              <a:ea typeface="Open Sans"/>
              <a:cs typeface="Open Sans"/>
              <a:sym typeface="Open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2063c78108a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2063c78108a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Then there is </a:t>
            </a:r>
            <a:r>
              <a:rPr lang="en" u="sng">
                <a:solidFill>
                  <a:schemeClr val="hlink"/>
                </a:solidFill>
                <a:latin typeface="JetBrains Mono"/>
                <a:ea typeface="JetBrains Mono"/>
                <a:cs typeface="JetBrains Mono"/>
                <a:sym typeface="JetBrains Mono"/>
                <a:hlinkClick r:id="rId2"/>
              </a:rPr>
              <a:t>GeneratedDeclarationKey</a:t>
            </a:r>
            <a:r>
              <a:rPr lang="en">
                <a:solidFill>
                  <a:schemeClr val="dk1"/>
                </a:solidFill>
                <a:latin typeface="Open Sans"/>
                <a:ea typeface="Open Sans"/>
                <a:cs typeface="Open Sans"/>
                <a:sym typeface="Open Sans"/>
              </a:rPr>
              <a:t>. The class is inherited only by objects. Each plugin has its own key, which is used to </a:t>
            </a:r>
            <a:r>
              <a:rPr lang="en">
                <a:solidFill>
                  <a:schemeClr val="dk1"/>
                </a:solidFill>
                <a:latin typeface="Open Sans"/>
                <a:ea typeface="Open Sans"/>
                <a:cs typeface="Open Sans"/>
                <a:sym typeface="Open Sans"/>
              </a:rPr>
              <a:t>signify </a:t>
            </a:r>
            <a:r>
              <a:rPr lang="en">
                <a:solidFill>
                  <a:schemeClr val="dk1"/>
                </a:solidFill>
                <a:latin typeface="Open Sans"/>
                <a:ea typeface="Open Sans"/>
                <a:cs typeface="Open Sans"/>
                <a:sym typeface="Open Sans"/>
              </a:rPr>
              <a:t>that the </a:t>
            </a:r>
            <a:r>
              <a:rPr lang="en">
                <a:solidFill>
                  <a:schemeClr val="dk1"/>
                </a:solidFill>
                <a:latin typeface="Open Sans"/>
                <a:ea typeface="Open Sans"/>
                <a:cs typeface="Open Sans"/>
                <a:sym typeface="Open Sans"/>
              </a:rPr>
              <a:t>entit</a:t>
            </a:r>
            <a:r>
              <a:rPr lang="en">
                <a:solidFill>
                  <a:schemeClr val="dk1"/>
                </a:solidFill>
                <a:latin typeface="Open Sans"/>
                <a:ea typeface="Open Sans"/>
                <a:cs typeface="Open Sans"/>
                <a:sym typeface="Open Sans"/>
              </a:rPr>
              <a:t>ies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are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part of the compile logic.</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For example, all entities in the FIR have the </a:t>
            </a:r>
            <a:r>
              <a:rPr lang="en">
                <a:solidFill>
                  <a:schemeClr val="dk1"/>
                </a:solidFill>
                <a:latin typeface="JetBrains Mono"/>
                <a:ea typeface="JetBrains Mono"/>
                <a:cs typeface="JetBrains Mono"/>
                <a:sym typeface="JetBrains Mono"/>
              </a:rPr>
              <a:t>origin: </a:t>
            </a:r>
            <a:r>
              <a:rPr lang="en" u="sng">
                <a:solidFill>
                  <a:schemeClr val="hlink"/>
                </a:solidFill>
                <a:latin typeface="JetBrains Mono"/>
                <a:ea typeface="JetBrains Mono"/>
                <a:cs typeface="JetBrains Mono"/>
                <a:sym typeface="JetBrains Mono"/>
                <a:hlinkClick r:id="rId3"/>
              </a:rPr>
              <a:t>FirDeclarationOrigin</a:t>
            </a:r>
            <a:r>
              <a:rPr lang="en">
                <a:solidFill>
                  <a:schemeClr val="dk1"/>
                </a:solidFill>
                <a:latin typeface="Open Sans"/>
                <a:ea typeface="Open Sans"/>
                <a:cs typeface="Open Sans"/>
                <a:sym typeface="Open Sans"/>
              </a:rPr>
              <a:t> field, which describes their origin: Did they come from existing code (like Kotlin and Java sources and libraries), or are they generated by Kotlin language constructions (like SAM constructors, synthetic entities, etc.), or are they generated by compiler plugins? Entities generated by </a:t>
            </a:r>
            <a:r>
              <a:rPr lang="en">
                <a:solidFill>
                  <a:schemeClr val="dk1"/>
                </a:solidFill>
                <a:latin typeface="Open Sans"/>
                <a:ea typeface="Open Sans"/>
                <a:cs typeface="Open Sans"/>
                <a:sym typeface="Open Sans"/>
              </a:rPr>
              <a:t>compiler plugin have origin that store the plugin’s</a:t>
            </a:r>
            <a:r>
              <a:rPr lang="en">
                <a:solidFill>
                  <a:schemeClr val="dk1"/>
                </a:solidFill>
                <a:latin typeface="Open Sans"/>
                <a:ea typeface="Open Sans"/>
                <a:cs typeface="Open Sans"/>
                <a:sym typeface="Open Sans"/>
              </a:rPr>
              <a:t> key. So the key marks which entities are generated by the plugin and should be used while creating our class and function.</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You can also use this object to transfer any information between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and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b="20590" l="25105" r="1077" t="18582"/>
          <a:stretch/>
        </p:blipFill>
        <p:spPr>
          <a:xfrm rot="-720009">
            <a:off x="4471045" y="-44961"/>
            <a:ext cx="5499357" cy="45332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15" name="Google Shape;15;p3"/>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6" name="Shape 16"/>
        <p:cNvGrpSpPr/>
        <p:nvPr/>
      </p:nvGrpSpPr>
      <p:grpSpPr>
        <a:xfrm>
          <a:off x="0" y="0"/>
          <a:ext cx="0" cy="0"/>
          <a:chOff x="0" y="0"/>
          <a:chExt cx="0" cy="0"/>
        </a:xfrm>
      </p:grpSpPr>
      <p:sp>
        <p:nvSpPr>
          <p:cNvPr id="17" name="Google Shape;17;p4"/>
          <p:cNvSpPr txBox="1"/>
          <p:nvPr>
            <p:ph idx="1" type="body"/>
          </p:nvPr>
        </p:nvSpPr>
        <p:spPr>
          <a:xfrm>
            <a:off x="292608" y="1335024"/>
            <a:ext cx="8326800" cy="2853000"/>
          </a:xfrm>
          <a:prstGeom prst="rect">
            <a:avLst/>
          </a:prstGeom>
          <a:noFill/>
          <a:ln>
            <a:noFill/>
          </a:ln>
        </p:spPr>
        <p:txBody>
          <a:bodyPr anchorCtr="0" anchor="t" bIns="0" lIns="0" spcFirstLastPara="1" rIns="0" wrap="square" tIns="146300">
            <a:noAutofit/>
          </a:bodyPr>
          <a:lstStyle>
            <a:lvl1pPr indent="-279400" lvl="0" marL="457200" rtl="0" algn="l">
              <a:lnSpc>
                <a:spcPct val="115000"/>
              </a:lnSpc>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lgn="l">
              <a:lnSpc>
                <a:spcPct val="115000"/>
              </a:lnSpc>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8" name="Google Shape;18;p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19" name="Shape 19"/>
        <p:cNvGrpSpPr/>
        <p:nvPr/>
      </p:nvGrpSpPr>
      <p:grpSpPr>
        <a:xfrm>
          <a:off x="0" y="0"/>
          <a:ext cx="0" cy="0"/>
          <a:chOff x="0" y="0"/>
          <a:chExt cx="0" cy="0"/>
        </a:xfrm>
      </p:grpSpPr>
      <p:sp>
        <p:nvSpPr>
          <p:cNvPr id="20" name="Google Shape;20;p5"/>
          <p:cNvSpPr txBox="1"/>
          <p:nvPr>
            <p:ph idx="1" type="body"/>
          </p:nvPr>
        </p:nvSpPr>
        <p:spPr>
          <a:xfrm>
            <a:off x="292608" y="1335024"/>
            <a:ext cx="8328900" cy="23958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600"/>
              </a:spcBef>
              <a:spcAft>
                <a:spcPts val="0"/>
              </a:spcAft>
              <a:buSzPts val="1400"/>
              <a:buChar char="○"/>
              <a:defRPr/>
            </a:lvl2pPr>
            <a:lvl3pPr indent="-317500" lvl="2" marL="1371600" rtl="0" algn="l">
              <a:lnSpc>
                <a:spcPct val="115000"/>
              </a:lnSpc>
              <a:spcBef>
                <a:spcPts val="600"/>
              </a:spcBef>
              <a:spcAft>
                <a:spcPts val="0"/>
              </a:spcAft>
              <a:buSzPts val="1400"/>
              <a:buChar char="■"/>
              <a:defRPr/>
            </a:lvl3pPr>
            <a:lvl4pPr indent="-317500" lvl="3" marL="1828800" rtl="0" algn="l">
              <a:lnSpc>
                <a:spcPct val="115000"/>
              </a:lnSpc>
              <a:spcBef>
                <a:spcPts val="600"/>
              </a:spcBef>
              <a:spcAft>
                <a:spcPts val="0"/>
              </a:spcAft>
              <a:buSzPts val="1400"/>
              <a:buChar char="●"/>
              <a:defRPr/>
            </a:lvl4pPr>
            <a:lvl5pPr indent="-317500" lvl="4" marL="2286000" rtl="0" algn="l">
              <a:lnSpc>
                <a:spcPct val="115000"/>
              </a:lnSpc>
              <a:spcBef>
                <a:spcPts val="600"/>
              </a:spcBef>
              <a:spcAft>
                <a:spcPts val="0"/>
              </a:spcAft>
              <a:buSzPts val="1400"/>
              <a:buChar char="○"/>
              <a:defRPr/>
            </a:lvl5pPr>
            <a:lvl6pPr indent="-317500" lvl="5" marL="2743200" rtl="0" algn="l">
              <a:lnSpc>
                <a:spcPct val="115000"/>
              </a:lnSpc>
              <a:spcBef>
                <a:spcPts val="600"/>
              </a:spcBef>
              <a:spcAft>
                <a:spcPts val="0"/>
              </a:spcAft>
              <a:buSzPts val="1400"/>
              <a:buChar char="■"/>
              <a:defRPr/>
            </a:lvl6pPr>
            <a:lvl7pPr indent="-317500" lvl="6" marL="3200400" rtl="0" algn="l">
              <a:lnSpc>
                <a:spcPct val="115000"/>
              </a:lnSpc>
              <a:spcBef>
                <a:spcPts val="600"/>
              </a:spcBef>
              <a:spcAft>
                <a:spcPts val="0"/>
              </a:spcAft>
              <a:buSzPts val="1400"/>
              <a:buChar char="●"/>
              <a:defRPr/>
            </a:lvl7pPr>
            <a:lvl8pPr indent="-317500" lvl="7" marL="3657600" rtl="0" algn="l">
              <a:lnSpc>
                <a:spcPct val="115000"/>
              </a:lnSpc>
              <a:spcBef>
                <a:spcPts val="600"/>
              </a:spcBef>
              <a:spcAft>
                <a:spcPts val="0"/>
              </a:spcAft>
              <a:buSzPts val="1400"/>
              <a:buChar char="○"/>
              <a:defRPr/>
            </a:lvl8pPr>
            <a:lvl9pPr indent="-317500" lvl="8" marL="4114800" rtl="0" algn="l">
              <a:lnSpc>
                <a:spcPct val="115000"/>
              </a:lnSpc>
              <a:spcBef>
                <a:spcPts val="600"/>
              </a:spcBef>
              <a:spcAft>
                <a:spcPts val="600"/>
              </a:spcAft>
              <a:buSzPts val="1400"/>
              <a:buChar char="■"/>
              <a:defRPr/>
            </a:lvl9pPr>
          </a:lstStyle>
          <a:p/>
        </p:txBody>
      </p:sp>
      <p:sp>
        <p:nvSpPr>
          <p:cNvPr id="21" name="Google Shape;21;p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22" name="Shape 22"/>
        <p:cNvGrpSpPr/>
        <p:nvPr/>
      </p:nvGrpSpPr>
      <p:grpSpPr>
        <a:xfrm>
          <a:off x="0" y="0"/>
          <a:ext cx="0" cy="0"/>
          <a:chOff x="0" y="0"/>
          <a:chExt cx="0" cy="0"/>
        </a:xfrm>
      </p:grpSpPr>
      <p:sp>
        <p:nvSpPr>
          <p:cNvPr id="23" name="Google Shape;23;p6"/>
          <p:cNvSpPr txBox="1"/>
          <p:nvPr>
            <p:ph idx="1" type="body"/>
          </p:nvPr>
        </p:nvSpPr>
        <p:spPr>
          <a:xfrm>
            <a:off x="292608" y="1335024"/>
            <a:ext cx="8328900" cy="23775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lgn="l">
              <a:lnSpc>
                <a:spcPct val="115000"/>
              </a:lnSpc>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24" name="Google Shape;24;p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25" name="Shape 25"/>
        <p:cNvGrpSpPr/>
        <p:nvPr/>
      </p:nvGrpSpPr>
      <p:grpSpPr>
        <a:xfrm>
          <a:off x="0" y="0"/>
          <a:ext cx="0" cy="0"/>
          <a:chOff x="0" y="0"/>
          <a:chExt cx="0" cy="0"/>
        </a:xfrm>
      </p:grpSpPr>
      <p:sp>
        <p:nvSpPr>
          <p:cNvPr id="26" name="Google Shape;26;p7"/>
          <p:cNvSpPr txBox="1"/>
          <p:nvPr>
            <p:ph type="title"/>
          </p:nvPr>
        </p:nvSpPr>
        <p:spPr>
          <a:xfrm>
            <a:off x="411475" y="1626682"/>
            <a:ext cx="8321100" cy="1664400"/>
          </a:xfrm>
          <a:prstGeom prst="rect">
            <a:avLst/>
          </a:prstGeom>
          <a:noFill/>
          <a:ln>
            <a:noFill/>
          </a:ln>
        </p:spPr>
        <p:txBody>
          <a:bodyPr anchorCtr="0" anchor="ctr" bIns="91425" lIns="0" spcFirstLastPara="1" rIns="0" wrap="square" tIns="91425">
            <a:noAutofit/>
          </a:bodyPr>
          <a:lstStyle>
            <a:lvl1pPr lvl="0" rtl="0" algn="ctr">
              <a:lnSpc>
                <a:spcPct val="85000"/>
              </a:lnSpc>
              <a:spcBef>
                <a:spcPts val="0"/>
              </a:spcBef>
              <a:spcAft>
                <a:spcPts val="0"/>
              </a:spcAft>
              <a:buSzPts val="3300"/>
              <a:buNone/>
              <a:defRPr/>
            </a:lvl1pPr>
            <a:lvl2pPr lvl="1" rtl="0" algn="ctr">
              <a:lnSpc>
                <a:spcPct val="85000"/>
              </a:lnSpc>
              <a:spcBef>
                <a:spcPts val="0"/>
              </a:spcBef>
              <a:spcAft>
                <a:spcPts val="0"/>
              </a:spcAft>
              <a:buSzPts val="3300"/>
              <a:buNone/>
              <a:defRPr/>
            </a:lvl2pPr>
            <a:lvl3pPr lvl="2" rtl="0" algn="ctr">
              <a:lnSpc>
                <a:spcPct val="85000"/>
              </a:lnSpc>
              <a:spcBef>
                <a:spcPts val="0"/>
              </a:spcBef>
              <a:spcAft>
                <a:spcPts val="0"/>
              </a:spcAft>
              <a:buSzPts val="3300"/>
              <a:buNone/>
              <a:defRPr/>
            </a:lvl3pPr>
            <a:lvl4pPr lvl="3" rtl="0" algn="ctr">
              <a:lnSpc>
                <a:spcPct val="85000"/>
              </a:lnSpc>
              <a:spcBef>
                <a:spcPts val="0"/>
              </a:spcBef>
              <a:spcAft>
                <a:spcPts val="0"/>
              </a:spcAft>
              <a:buSzPts val="3300"/>
              <a:buNone/>
              <a:defRPr/>
            </a:lvl4pPr>
            <a:lvl5pPr lvl="4" rtl="0" algn="ctr">
              <a:lnSpc>
                <a:spcPct val="85000"/>
              </a:lnSpc>
              <a:spcBef>
                <a:spcPts val="0"/>
              </a:spcBef>
              <a:spcAft>
                <a:spcPts val="0"/>
              </a:spcAft>
              <a:buSzPts val="3300"/>
              <a:buNone/>
              <a:defRPr/>
            </a:lvl5pPr>
            <a:lvl6pPr lvl="5" rtl="0" algn="ctr">
              <a:lnSpc>
                <a:spcPct val="85000"/>
              </a:lnSpc>
              <a:spcBef>
                <a:spcPts val="0"/>
              </a:spcBef>
              <a:spcAft>
                <a:spcPts val="0"/>
              </a:spcAft>
              <a:buSzPts val="3300"/>
              <a:buNone/>
              <a:defRPr/>
            </a:lvl6pPr>
            <a:lvl7pPr lvl="6" rtl="0" algn="ctr">
              <a:lnSpc>
                <a:spcPct val="85000"/>
              </a:lnSpc>
              <a:spcBef>
                <a:spcPts val="0"/>
              </a:spcBef>
              <a:spcAft>
                <a:spcPts val="0"/>
              </a:spcAft>
              <a:buSzPts val="3300"/>
              <a:buNone/>
              <a:defRPr/>
            </a:lvl7pPr>
            <a:lvl8pPr lvl="7" rtl="0" algn="ctr">
              <a:lnSpc>
                <a:spcPct val="85000"/>
              </a:lnSpc>
              <a:spcBef>
                <a:spcPts val="0"/>
              </a:spcBef>
              <a:spcAft>
                <a:spcPts val="0"/>
              </a:spcAft>
              <a:buSzPts val="3300"/>
              <a:buNone/>
              <a:defRPr/>
            </a:lvl8pPr>
            <a:lvl9pPr lvl="8" rtl="0" algn="ctr">
              <a:lnSpc>
                <a:spcPct val="85000"/>
              </a:lnSpc>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27" name="Shape 27"/>
        <p:cNvGrpSpPr/>
        <p:nvPr/>
      </p:nvGrpSpPr>
      <p:grpSpPr>
        <a:xfrm>
          <a:off x="0" y="0"/>
          <a:ext cx="0" cy="0"/>
          <a:chOff x="0" y="0"/>
          <a:chExt cx="0" cy="0"/>
        </a:xfrm>
      </p:grpSpPr>
      <p:sp>
        <p:nvSpPr>
          <p:cNvPr id="28" name="Google Shape;28;p8"/>
          <p:cNvSpPr txBox="1"/>
          <p:nvPr>
            <p:ph idx="1" type="body"/>
          </p:nvPr>
        </p:nvSpPr>
        <p:spPr>
          <a:xfrm>
            <a:off x="292600" y="292598"/>
            <a:ext cx="8328900" cy="44859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600"/>
              </a:spcBef>
              <a:spcAft>
                <a:spcPts val="0"/>
              </a:spcAft>
              <a:buSzPts val="1400"/>
              <a:buChar char="○"/>
              <a:defRPr/>
            </a:lvl2pPr>
            <a:lvl3pPr indent="-317500" lvl="2" marL="1371600" rtl="0" algn="l">
              <a:lnSpc>
                <a:spcPct val="115000"/>
              </a:lnSpc>
              <a:spcBef>
                <a:spcPts val="600"/>
              </a:spcBef>
              <a:spcAft>
                <a:spcPts val="0"/>
              </a:spcAft>
              <a:buSzPts val="1400"/>
              <a:buChar char="■"/>
              <a:defRPr/>
            </a:lvl3pPr>
            <a:lvl4pPr indent="-317500" lvl="3" marL="1828800" rtl="0" algn="l">
              <a:lnSpc>
                <a:spcPct val="115000"/>
              </a:lnSpc>
              <a:spcBef>
                <a:spcPts val="600"/>
              </a:spcBef>
              <a:spcAft>
                <a:spcPts val="0"/>
              </a:spcAft>
              <a:buSzPts val="1400"/>
              <a:buChar char="●"/>
              <a:defRPr/>
            </a:lvl4pPr>
            <a:lvl5pPr indent="-317500" lvl="4" marL="2286000" rtl="0" algn="l">
              <a:lnSpc>
                <a:spcPct val="115000"/>
              </a:lnSpc>
              <a:spcBef>
                <a:spcPts val="600"/>
              </a:spcBef>
              <a:spcAft>
                <a:spcPts val="0"/>
              </a:spcAft>
              <a:buSzPts val="1400"/>
              <a:buChar char="○"/>
              <a:defRPr/>
            </a:lvl5pPr>
            <a:lvl6pPr indent="-317500" lvl="5" marL="2743200" rtl="0" algn="l">
              <a:lnSpc>
                <a:spcPct val="115000"/>
              </a:lnSpc>
              <a:spcBef>
                <a:spcPts val="600"/>
              </a:spcBef>
              <a:spcAft>
                <a:spcPts val="0"/>
              </a:spcAft>
              <a:buSzPts val="1400"/>
              <a:buChar char="■"/>
              <a:defRPr/>
            </a:lvl6pPr>
            <a:lvl7pPr indent="-317500" lvl="6" marL="3200400" rtl="0" algn="l">
              <a:lnSpc>
                <a:spcPct val="115000"/>
              </a:lnSpc>
              <a:spcBef>
                <a:spcPts val="600"/>
              </a:spcBef>
              <a:spcAft>
                <a:spcPts val="0"/>
              </a:spcAft>
              <a:buSzPts val="1400"/>
              <a:buChar char="●"/>
              <a:defRPr/>
            </a:lvl7pPr>
            <a:lvl8pPr indent="-317500" lvl="7" marL="3657600" rtl="0" algn="l">
              <a:lnSpc>
                <a:spcPct val="115000"/>
              </a:lnSpc>
              <a:spcBef>
                <a:spcPts val="600"/>
              </a:spcBef>
              <a:spcAft>
                <a:spcPts val="0"/>
              </a:spcAft>
              <a:buSzPts val="1400"/>
              <a:buChar char="○"/>
              <a:defRPr/>
            </a:lvl8pPr>
            <a:lvl9pPr indent="-317500" lvl="8" marL="4114800" rtl="0" algn="l">
              <a:lnSpc>
                <a:spcPct val="115000"/>
              </a:lnSpc>
              <a:spcBef>
                <a:spcPts val="600"/>
              </a:spcBef>
              <a:spcAft>
                <a:spcPts val="60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9" name="Shape 29"/>
        <p:cNvGrpSpPr/>
        <p:nvPr/>
      </p:nvGrpSpPr>
      <p:grpSpPr>
        <a:xfrm>
          <a:off x="0" y="0"/>
          <a:ext cx="0" cy="0"/>
          <a:chOff x="0" y="0"/>
          <a:chExt cx="0" cy="0"/>
        </a:xfrm>
      </p:grpSpPr>
      <p:sp>
        <p:nvSpPr>
          <p:cNvPr id="30" name="Google Shape;3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 name="Google Shape;3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1pPr>
            <a:lvl2pPr lvl="1"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2pPr>
            <a:lvl3pPr lvl="2"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3pPr>
            <a:lvl4pPr lvl="3"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4pPr>
            <a:lvl5pPr lvl="4"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5pPr>
            <a:lvl6pPr lvl="5"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6pPr>
            <a:lvl7pPr lvl="6"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7pPr>
            <a:lvl8pPr lvl="7"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8pPr>
            <a:lvl9pPr lvl="8"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600"/>
              </a:spcBef>
              <a:spcAft>
                <a:spcPts val="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github.com/JetBrains/kotlin/blob/master/compiler/ir/backend.common/src/org/jetbrains/kotlin/backend/common/extensions/IrGenerationExtension.kt"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github.com/Kotlin/kotlinx.serialization" TargetMode="External"/><Relationship Id="rId4" Type="http://schemas.openxmlformats.org/officeDocument/2006/relationships/hyperlink" Target="https://kotlinlang.org/docs/all-open-plugin.html" TargetMode="External"/><Relationship Id="rId5" Type="http://schemas.openxmlformats.org/officeDocument/2006/relationships/hyperlink" Target="https://kotlinlang.org/docs/kapt.html" TargetMode="External"/><Relationship Id="rId6" Type="http://schemas.openxmlformats.org/officeDocument/2006/relationships/hyperlink" Target="https://kotlinlang.org/docs/ksp-overview.html" TargetMode="External"/><Relationship Id="rId7" Type="http://schemas.openxmlformats.org/officeDocument/2006/relationships/hyperlink" Target="https://developer.android.com/jetpack/compose" TargetMode="External"/><Relationship Id="rId8" Type="http://schemas.openxmlformats.org/officeDocument/2006/relationships/hyperlink" Target="https://github.com/arrow-kt/arrow-meta"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hyperlink" Target="https://twitter.com/kotl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github.com/JetBrains/kotlin/blob/master/compiler/plugin-api/src/org/jetbrains/kotlin/compiler/plugin/CompilerPluginRegistrar.kt" TargetMode="External"/><Relationship Id="rId4" Type="http://schemas.openxmlformats.org/officeDocument/2006/relationships/hyperlink" Target="https://github.com/JetBrains/kotlin/blob/master/compiler/plugin-api/src/org/jetbrains/kotlin/compiler/plugin/ComponentRegistrar.k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github.com/JetBrains/kotlin/tree/master/compiler/fir/providers/src/org/jetbrains/kotlin/fir/extension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txBox="1"/>
          <p:nvPr/>
        </p:nvSpPr>
        <p:spPr>
          <a:xfrm>
            <a:off x="878848" y="1003425"/>
            <a:ext cx="5471100" cy="289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The </a:t>
            </a:r>
            <a:r>
              <a:rPr lang="en" sz="4800">
                <a:solidFill>
                  <a:srgbClr val="FFFFFF"/>
                </a:solidFill>
                <a:latin typeface="Inter"/>
                <a:ea typeface="Inter"/>
                <a:cs typeface="Inter"/>
                <a:sym typeface="Inter"/>
              </a:rPr>
              <a:t>Java </a:t>
            </a:r>
            <a:br>
              <a:rPr lang="en" sz="4800">
                <a:solidFill>
                  <a:srgbClr val="FFFFFF"/>
                </a:solidFill>
                <a:latin typeface="Inter"/>
                <a:ea typeface="Inter"/>
                <a:cs typeface="Inter"/>
                <a:sym typeface="Inter"/>
              </a:rPr>
            </a:br>
            <a:r>
              <a:rPr lang="en" sz="4800">
                <a:solidFill>
                  <a:srgbClr val="FFFFFF"/>
                </a:solidFill>
                <a:latin typeface="Inter"/>
                <a:ea typeface="Inter"/>
                <a:cs typeface="Inter"/>
                <a:sym typeface="Inter"/>
              </a:rPr>
              <a:t>Virtual Machine</a:t>
            </a:r>
            <a:endParaRPr sz="4800">
              <a:solidFill>
                <a:srgbClr val="FFFFFF"/>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&amp;</a:t>
            </a:r>
            <a:r>
              <a:rPr lang="en" sz="4800">
                <a:solidFill>
                  <a:srgbClr val="FFFFFF"/>
                </a:solidFill>
                <a:latin typeface="Inter"/>
                <a:ea typeface="Inter"/>
                <a:cs typeface="Inter"/>
                <a:sym typeface="Inter"/>
              </a:rPr>
              <a:t> the </a:t>
            </a:r>
            <a:r>
              <a:rPr lang="en" sz="4800">
                <a:solidFill>
                  <a:srgbClr val="FFFFFF"/>
                </a:solidFill>
                <a:latin typeface="Inter"/>
                <a:ea typeface="Inter"/>
                <a:cs typeface="Inter"/>
                <a:sym typeface="Inter"/>
              </a:rPr>
              <a:t>Kotlin Compiler</a:t>
            </a:r>
            <a:endParaRPr sz="4800">
              <a:solidFill>
                <a:srgbClr val="FFFFFF"/>
              </a:solidFill>
              <a:latin typeface="Inter"/>
              <a:ea typeface="Inter"/>
              <a:cs typeface="Inter"/>
              <a:sym typeface="Inter"/>
            </a:endParaRPr>
          </a:p>
        </p:txBody>
      </p:sp>
      <p:pic>
        <p:nvPicPr>
          <p:cNvPr id="38" name="Google Shape;38;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9" name="Google Shape;39;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40" name="Google Shape;40;p10">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1" name="Google Shape;41;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 </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Serial garbage collector</a:t>
            </a:r>
            <a:endParaRPr sz="2800">
              <a:latin typeface="Arial"/>
              <a:ea typeface="Arial"/>
              <a:cs typeface="Arial"/>
              <a:sym typeface="Arial"/>
            </a:endParaRPr>
          </a:p>
        </p:txBody>
      </p:sp>
      <p:sp>
        <p:nvSpPr>
          <p:cNvPr id="130" name="Google Shape;130;p19"/>
          <p:cNvSpPr txBox="1"/>
          <p:nvPr>
            <p:ph idx="1" type="body"/>
          </p:nvPr>
        </p:nvSpPr>
        <p:spPr>
          <a:xfrm>
            <a:off x="270025" y="1162050"/>
            <a:ext cx="8419800" cy="1803000"/>
          </a:xfrm>
          <a:prstGeom prst="rect">
            <a:avLst/>
          </a:prstGeom>
          <a:noFill/>
          <a:ln>
            <a:noFill/>
          </a:ln>
        </p:spPr>
        <p:txBody>
          <a:bodyPr anchorCtr="0" anchor="t" bIns="0" lIns="0" spcFirstLastPara="1" rIns="0" wrap="square" tIns="73150">
            <a:noAutofit/>
          </a:bodyPr>
          <a:lstStyle/>
          <a:p>
            <a:pPr indent="0" lvl="0" marL="0" rtl="0" algn="l">
              <a:lnSpc>
                <a:spcPct val="110416"/>
              </a:lnSpc>
              <a:spcBef>
                <a:spcPts val="0"/>
              </a:spcBef>
              <a:spcAft>
                <a:spcPts val="0"/>
              </a:spcAft>
              <a:buNone/>
            </a:pPr>
            <a:r>
              <a:rPr lang="en" sz="1300"/>
              <a:t>The first garbage collector created was the serial garbage collector, which is single</a:t>
            </a:r>
            <a:r>
              <a:rPr lang="en" sz="1300"/>
              <a:t>-</a:t>
            </a:r>
            <a:r>
              <a:rPr lang="en" sz="1300"/>
              <a:t>threaded, and the parallel and CMS garbage collectors are based on it. </a:t>
            </a:r>
            <a:endParaRPr sz="1300"/>
          </a:p>
          <a:p>
            <a:pPr indent="0" lvl="0" marL="3366770" rtl="0" algn="l">
              <a:lnSpc>
                <a:spcPct val="110416"/>
              </a:lnSpc>
              <a:spcBef>
                <a:spcPts val="515"/>
              </a:spcBef>
              <a:spcAft>
                <a:spcPts val="0"/>
              </a:spcAft>
              <a:buNone/>
            </a:pPr>
            <a:r>
              <a:t/>
            </a:r>
            <a:endParaRPr sz="1300"/>
          </a:p>
          <a:p>
            <a:pPr indent="-311150" lvl="0" marL="457200" rtl="0" algn="l">
              <a:lnSpc>
                <a:spcPct val="110416"/>
              </a:lnSpc>
              <a:spcBef>
                <a:spcPts val="520"/>
              </a:spcBef>
              <a:spcAft>
                <a:spcPts val="0"/>
              </a:spcAft>
              <a:buSzPts val="1300"/>
              <a:buChar char="●"/>
            </a:pPr>
            <a:r>
              <a:rPr lang="en" sz="1300"/>
              <a:t>In the serial </a:t>
            </a:r>
            <a:r>
              <a:rPr lang="en" sz="1300"/>
              <a:t>garbage collector</a:t>
            </a:r>
            <a:r>
              <a:rPr lang="en" sz="1300"/>
              <a:t>, the heap is divided into 4 areas: </a:t>
            </a:r>
            <a:endParaRPr sz="1300"/>
          </a:p>
          <a:p>
            <a:pPr indent="457200" lvl="0" marL="0" rtl="0" algn="l">
              <a:lnSpc>
                <a:spcPct val="110416"/>
              </a:lnSpc>
              <a:spcBef>
                <a:spcPts val="20"/>
              </a:spcBef>
              <a:spcAft>
                <a:spcPts val="0"/>
              </a:spcAft>
              <a:buNone/>
            </a:pPr>
            <a:r>
              <a:rPr lang="en" sz="1300"/>
              <a:t>○ Eden – Roughly 8/10 of the young generation </a:t>
            </a:r>
            <a:endParaRPr sz="1300"/>
          </a:p>
          <a:p>
            <a:pPr indent="457200" lvl="0" marL="0" rtl="0" algn="l">
              <a:lnSpc>
                <a:spcPct val="110416"/>
              </a:lnSpc>
              <a:spcBef>
                <a:spcPts val="20"/>
              </a:spcBef>
              <a:spcAft>
                <a:spcPts val="0"/>
              </a:spcAft>
              <a:buNone/>
            </a:pPr>
            <a:r>
              <a:rPr lang="en" sz="1300"/>
              <a:t>○ Survivor 0 – Roughly 1/10 of the young generation </a:t>
            </a:r>
            <a:endParaRPr sz="1300"/>
          </a:p>
          <a:p>
            <a:pPr indent="457200" lvl="0" marL="0" rtl="0" algn="l">
              <a:lnSpc>
                <a:spcPct val="110416"/>
              </a:lnSpc>
              <a:spcBef>
                <a:spcPts val="20"/>
              </a:spcBef>
              <a:spcAft>
                <a:spcPts val="0"/>
              </a:spcAft>
              <a:buNone/>
            </a:pPr>
            <a:r>
              <a:rPr lang="en" sz="1300"/>
              <a:t>○ Survivor 1 –  Roughly 1/10 of the young generation </a:t>
            </a:r>
            <a:endParaRPr sz="1300"/>
          </a:p>
          <a:p>
            <a:pPr indent="457200" lvl="0" marL="0" rtl="0" algn="l">
              <a:lnSpc>
                <a:spcPct val="110416"/>
              </a:lnSpc>
              <a:spcBef>
                <a:spcPts val="20"/>
              </a:spcBef>
              <a:spcAft>
                <a:spcPts val="0"/>
              </a:spcAft>
              <a:buNone/>
            </a:pPr>
            <a:r>
              <a:rPr lang="en" sz="1300"/>
              <a:t>○ Tenured – Roughly 2/3 of the heap </a:t>
            </a:r>
            <a:endParaRPr sz="1300"/>
          </a:p>
          <a:p>
            <a:pPr indent="457200" lvl="0" marL="0" rtl="0" algn="l">
              <a:lnSpc>
                <a:spcPct val="110416"/>
              </a:lnSpc>
              <a:spcBef>
                <a:spcPts val="530"/>
              </a:spcBef>
              <a:spcAft>
                <a:spcPts val="0"/>
              </a:spcAft>
              <a:buNone/>
            </a:pPr>
            <a:r>
              <a:t/>
            </a:r>
            <a:endParaRPr sz="1300"/>
          </a:p>
          <a:p>
            <a:pPr indent="-311150" lvl="0" marL="457200" rtl="0" algn="l">
              <a:lnSpc>
                <a:spcPct val="110416"/>
              </a:lnSpc>
              <a:spcBef>
                <a:spcPts val="530"/>
              </a:spcBef>
              <a:spcAft>
                <a:spcPts val="0"/>
              </a:spcAft>
              <a:buSzPts val="1300"/>
              <a:buChar char="●"/>
            </a:pPr>
            <a:r>
              <a:rPr lang="en" sz="1300"/>
              <a:t>(Almost) All objects are created in the Eden area.</a:t>
            </a:r>
            <a:endParaRPr sz="1300"/>
          </a:p>
        </p:txBody>
      </p:sp>
      <p:sp>
        <p:nvSpPr>
          <p:cNvPr id="131" name="Google Shape;131;p19"/>
          <p:cNvSpPr/>
          <p:nvPr/>
        </p:nvSpPr>
        <p:spPr>
          <a:xfrm>
            <a:off x="4823000" y="4300525"/>
            <a:ext cx="2831400" cy="4461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JetBrains Mono"/>
                <a:ea typeface="JetBrains Mono"/>
                <a:cs typeface="JetBrains Mono"/>
                <a:sym typeface="JetBrains Mono"/>
              </a:rPr>
              <a:t>Tenured</a:t>
            </a:r>
            <a:endParaRPr>
              <a:latin typeface="JetBrains Mono"/>
              <a:ea typeface="JetBrains Mono"/>
              <a:cs typeface="JetBrains Mono"/>
              <a:sym typeface="JetBrains Mono"/>
            </a:endParaRPr>
          </a:p>
        </p:txBody>
      </p:sp>
      <p:sp>
        <p:nvSpPr>
          <p:cNvPr id="132" name="Google Shape;132;p19"/>
          <p:cNvSpPr/>
          <p:nvPr/>
        </p:nvSpPr>
        <p:spPr>
          <a:xfrm>
            <a:off x="444500" y="4300525"/>
            <a:ext cx="3330300" cy="4461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JetBrains Mono"/>
                <a:ea typeface="JetBrains Mono"/>
                <a:cs typeface="JetBrains Mono"/>
                <a:sym typeface="JetBrains Mono"/>
              </a:rPr>
              <a:t>Eden</a:t>
            </a:r>
            <a:endParaRPr>
              <a:latin typeface="JetBrains Mono"/>
              <a:ea typeface="JetBrains Mono"/>
              <a:cs typeface="JetBrains Mono"/>
              <a:sym typeface="JetBrains Mono"/>
            </a:endParaRPr>
          </a:p>
        </p:txBody>
      </p:sp>
      <p:sp>
        <p:nvSpPr>
          <p:cNvPr id="133" name="Google Shape;133;p19"/>
          <p:cNvSpPr txBox="1"/>
          <p:nvPr/>
        </p:nvSpPr>
        <p:spPr>
          <a:xfrm>
            <a:off x="5365400" y="3855975"/>
            <a:ext cx="17466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Old generation</a:t>
            </a:r>
            <a:endParaRPr sz="800">
              <a:latin typeface="JetBrains Mono"/>
              <a:ea typeface="JetBrains Mono"/>
              <a:cs typeface="JetBrains Mono"/>
              <a:sym typeface="JetBrains Mono"/>
            </a:endParaRPr>
          </a:p>
        </p:txBody>
      </p:sp>
      <p:sp>
        <p:nvSpPr>
          <p:cNvPr id="134" name="Google Shape;134;p19"/>
          <p:cNvSpPr/>
          <p:nvPr/>
        </p:nvSpPr>
        <p:spPr>
          <a:xfrm>
            <a:off x="3774800" y="4300525"/>
            <a:ext cx="524100" cy="4461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S0</a:t>
            </a:r>
            <a:endParaRPr>
              <a:latin typeface="JetBrains Mono"/>
              <a:ea typeface="JetBrains Mono"/>
              <a:cs typeface="JetBrains Mono"/>
              <a:sym typeface="JetBrains Mono"/>
            </a:endParaRPr>
          </a:p>
        </p:txBody>
      </p:sp>
      <p:sp>
        <p:nvSpPr>
          <p:cNvPr id="135" name="Google Shape;135;p19"/>
          <p:cNvSpPr/>
          <p:nvPr/>
        </p:nvSpPr>
        <p:spPr>
          <a:xfrm>
            <a:off x="4298900" y="4300525"/>
            <a:ext cx="524100" cy="4461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S1</a:t>
            </a:r>
            <a:endParaRPr>
              <a:latin typeface="JetBrains Mono"/>
              <a:ea typeface="JetBrains Mono"/>
              <a:cs typeface="JetBrains Mono"/>
              <a:sym typeface="JetBrains Mono"/>
            </a:endParaRPr>
          </a:p>
        </p:txBody>
      </p:sp>
      <p:sp>
        <p:nvSpPr>
          <p:cNvPr id="136" name="Google Shape;136;p19"/>
          <p:cNvSpPr txBox="1"/>
          <p:nvPr/>
        </p:nvSpPr>
        <p:spPr>
          <a:xfrm>
            <a:off x="1534775" y="3855975"/>
            <a:ext cx="25173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Young generation</a:t>
            </a:r>
            <a:endParaRPr sz="800">
              <a:latin typeface="JetBrains Mono"/>
              <a:ea typeface="JetBrains Mono"/>
              <a:cs typeface="JetBrains Mono"/>
              <a:sym typeface="JetBrains Mono"/>
            </a:endParaRPr>
          </a:p>
        </p:txBody>
      </p:sp>
      <p:cxnSp>
        <p:nvCxnSpPr>
          <p:cNvPr id="137" name="Google Shape;137;p19"/>
          <p:cNvCxnSpPr/>
          <p:nvPr/>
        </p:nvCxnSpPr>
        <p:spPr>
          <a:xfrm>
            <a:off x="445075" y="4186075"/>
            <a:ext cx="4366500" cy="0"/>
          </a:xfrm>
          <a:prstGeom prst="straightConnector1">
            <a:avLst/>
          </a:prstGeom>
          <a:noFill/>
          <a:ln cap="flat" cmpd="sng" w="19050">
            <a:solidFill>
              <a:srgbClr val="008000"/>
            </a:solidFill>
            <a:prstDash val="solid"/>
            <a:round/>
            <a:headEnd len="med" w="med" type="none"/>
            <a:tailEnd len="med" w="med" type="none"/>
          </a:ln>
        </p:spPr>
      </p:cxnSp>
      <p:cxnSp>
        <p:nvCxnSpPr>
          <p:cNvPr id="138" name="Google Shape;138;p19"/>
          <p:cNvCxnSpPr/>
          <p:nvPr/>
        </p:nvCxnSpPr>
        <p:spPr>
          <a:xfrm>
            <a:off x="4845261" y="4186075"/>
            <a:ext cx="279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09"/>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None/>
            </a:pPr>
            <a:r>
              <a:rPr lang="en" sz="1400">
                <a:latin typeface="Open Sans"/>
                <a:ea typeface="Open Sans"/>
                <a:cs typeface="Open Sans"/>
                <a:sym typeface="Open Sans"/>
              </a:rPr>
              <a:t>Don’t forget to register all new declarations.</a:t>
            </a:r>
            <a:endParaRPr sz="1400">
              <a:latin typeface="Open Sans"/>
              <a:ea typeface="Open Sans"/>
              <a:cs typeface="Open Sans"/>
              <a:sym typeface="Open Sans"/>
            </a:endParaRPr>
          </a:p>
          <a:p>
            <a:pPr indent="0" lvl="0" marL="0" rtl="0" algn="l">
              <a:lnSpc>
                <a:spcPct val="150000"/>
              </a:lnSpc>
              <a:spcBef>
                <a:spcPts val="0"/>
              </a:spcBef>
              <a:spcAft>
                <a:spcPts val="0"/>
              </a:spcAft>
              <a:buNone/>
            </a:pPr>
            <a:r>
              <a:t/>
            </a:r>
            <a:endParaRPr sz="1400">
              <a:solidFill>
                <a:srgbClr val="3F51B5"/>
              </a:solidFill>
            </a:endParaRPr>
          </a:p>
          <a:p>
            <a:pPr indent="0" lvl="0" marL="0" rtl="0" algn="l">
              <a:lnSpc>
                <a:spcPct val="150000"/>
              </a:lnSpc>
              <a:spcBef>
                <a:spcPts val="0"/>
              </a:spcBef>
              <a:spcAft>
                <a:spcPts val="0"/>
              </a:spcAft>
              <a:buNone/>
            </a:pPr>
            <a:r>
              <a:rPr lang="en" sz="1100">
                <a:solidFill>
                  <a:srgbClr val="3F51B5"/>
                </a:solidFill>
              </a:rPr>
              <a:t>class</a:t>
            </a:r>
            <a:r>
              <a:rPr lang="en" sz="1100">
                <a:solidFill>
                  <a:srgbClr val="37474F"/>
                </a:solidFill>
              </a:rPr>
              <a:t> </a:t>
            </a:r>
            <a:r>
              <a:rPr lang="en" sz="1100">
                <a:solidFill>
                  <a:srgbClr val="8250DF"/>
                </a:solidFill>
              </a:rPr>
              <a:t>SimpleClassGenerator</a:t>
            </a:r>
            <a:r>
              <a:rPr lang="en" sz="1100">
                <a:solidFill>
                  <a:srgbClr val="37474F"/>
                </a:solidFill>
              </a:rPr>
              <a:t>(session: </a:t>
            </a:r>
            <a:r>
              <a:rPr lang="en" sz="1100">
                <a:solidFill>
                  <a:srgbClr val="8250DF"/>
                </a:solidFill>
              </a:rPr>
              <a:t>FirSession</a:t>
            </a:r>
            <a:r>
              <a:rPr lang="en" sz="1100">
                <a:solidFill>
                  <a:srgbClr val="37474F"/>
                </a:solidFill>
              </a:rPr>
              <a:t>) : FirDeclarationGenerationExtension(session)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override</a:t>
            </a:r>
            <a:r>
              <a:rPr lang="en" sz="1100">
                <a:solidFill>
                  <a:srgbClr val="37474F"/>
                </a:solidFill>
              </a:rPr>
              <a:t> </a:t>
            </a:r>
            <a:r>
              <a:rPr lang="en" sz="1100">
                <a:solidFill>
                  <a:srgbClr val="3F51B5"/>
                </a:solidFill>
              </a:rPr>
              <a:t>fun</a:t>
            </a:r>
            <a:r>
              <a:rPr lang="en" sz="1100">
                <a:solidFill>
                  <a:srgbClr val="37474F"/>
                </a:solidFill>
              </a:rPr>
              <a:t> getTopLevelClassIds(): Set&lt;ClassId&gt;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return</a:t>
            </a:r>
            <a:r>
              <a:rPr lang="en" sz="1100">
                <a:solidFill>
                  <a:srgbClr val="37474F"/>
                </a:solidFill>
              </a:rPr>
              <a:t> setOf(MY_CLASS_ID)</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endParaRPr sz="1100">
              <a:solidFill>
                <a:srgbClr val="37474F"/>
              </a:solidFill>
            </a:endParaRPr>
          </a:p>
          <a:p>
            <a:pPr indent="0" lvl="0" marL="0" rtl="0" algn="l">
              <a:lnSpc>
                <a:spcPct val="150000"/>
              </a:lnSpc>
              <a:spcBef>
                <a:spcPts val="0"/>
              </a:spcBef>
              <a:spcAft>
                <a:spcPts val="0"/>
              </a:spcAft>
              <a:buNone/>
            </a:pPr>
            <a:r>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override</a:t>
            </a:r>
            <a:r>
              <a:rPr lang="en" sz="1100">
                <a:solidFill>
                  <a:srgbClr val="37474F"/>
                </a:solidFill>
              </a:rPr>
              <a:t> </a:t>
            </a:r>
            <a:r>
              <a:rPr lang="en" sz="1100">
                <a:solidFill>
                  <a:srgbClr val="3F51B5"/>
                </a:solidFill>
              </a:rPr>
              <a:t>fun</a:t>
            </a:r>
            <a:r>
              <a:rPr lang="en" sz="1100">
                <a:solidFill>
                  <a:srgbClr val="37474F"/>
                </a:solidFill>
              </a:rPr>
              <a:t> hasPackage(packageFqName: FqName): Boolean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return</a:t>
            </a:r>
            <a:r>
              <a:rPr lang="en" sz="1100">
                <a:solidFill>
                  <a:srgbClr val="37474F"/>
                </a:solidFill>
              </a:rPr>
              <a:t> packageFqName == MY_CLASS_ID.packageFqName</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endParaRPr sz="1100">
              <a:solidFill>
                <a:srgbClr val="37474F"/>
              </a:solidFill>
            </a:endParaRPr>
          </a:p>
          <a:p>
            <a:pPr indent="0" lvl="0" marL="0" rtl="0" algn="l">
              <a:lnSpc>
                <a:spcPct val="150000"/>
              </a:lnSpc>
              <a:spcBef>
                <a:spcPts val="0"/>
              </a:spcBef>
              <a:spcAft>
                <a:spcPts val="0"/>
              </a:spcAft>
              <a:buNone/>
            </a:pPr>
            <a:r>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a:t>
            </a:r>
            <a:endParaRPr sz="1100">
              <a:solidFill>
                <a:srgbClr val="3F51B5"/>
              </a:solidFill>
            </a:endParaRPr>
          </a:p>
          <a:p>
            <a:pPr indent="0" lvl="0" marL="0" rtl="0" algn="l">
              <a:lnSpc>
                <a:spcPct val="150000"/>
              </a:lnSpc>
              <a:spcBef>
                <a:spcPts val="0"/>
              </a:spcBef>
              <a:spcAft>
                <a:spcPts val="0"/>
              </a:spcAft>
              <a:buNone/>
            </a:pPr>
            <a:r>
              <a:t/>
            </a:r>
            <a:endParaRPr sz="1400">
              <a:solidFill>
                <a:srgbClr val="3F51B5"/>
              </a:solidFill>
            </a:endParaRPr>
          </a:p>
        </p:txBody>
      </p:sp>
      <p:sp>
        <p:nvSpPr>
          <p:cNvPr id="2302" name="Google Shape;2302;p10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303" name="Google Shape;2303;p109"/>
          <p:cNvSpPr/>
          <p:nvPr/>
        </p:nvSpPr>
        <p:spPr>
          <a:xfrm>
            <a:off x="334975" y="3587850"/>
            <a:ext cx="5096400" cy="768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09"/>
          <p:cNvSpPr/>
          <p:nvPr/>
        </p:nvSpPr>
        <p:spPr>
          <a:xfrm>
            <a:off x="334975" y="2571750"/>
            <a:ext cx="5096400" cy="768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10"/>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Actually, the compiler has only one extension for IRs:</a:t>
            </a:r>
            <a:r>
              <a:rPr lang="en" sz="1400">
                <a:solidFill>
                  <a:srgbClr val="595959"/>
                </a:solidFill>
                <a:latin typeface="Raleway"/>
                <a:ea typeface="Raleway"/>
                <a:cs typeface="Raleway"/>
                <a:sym typeface="Raleway"/>
              </a:rPr>
              <a:t> </a:t>
            </a:r>
            <a:r>
              <a:rPr lang="en" sz="1400" u="sng">
                <a:solidFill>
                  <a:schemeClr val="accent3"/>
                </a:solidFill>
                <a:hlinkClick r:id="rId3">
                  <a:extLst>
                    <a:ext uri="{A12FA001-AC4F-418D-AE19-62706E023703}">
                      <ahyp:hlinkClr val="tx"/>
                    </a:ext>
                  </a:extLst>
                </a:hlinkClick>
              </a:rPr>
              <a:t>IrGenerationExtension</a:t>
            </a:r>
            <a:r>
              <a:rPr lang="en" sz="1400">
                <a:latin typeface="Open Sans"/>
                <a:ea typeface="Open Sans"/>
                <a:cs typeface="Open Sans"/>
                <a:sym typeface="Open Sans"/>
              </a:rPr>
              <a:t>.</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You just need to implement some </a:t>
            </a:r>
            <a:r>
              <a:rPr i="1" lang="en" sz="1400">
                <a:latin typeface="Open Sans"/>
                <a:ea typeface="Open Sans"/>
                <a:cs typeface="Open Sans"/>
                <a:sym typeface="Open Sans"/>
              </a:rPr>
              <a:t>transformers</a:t>
            </a:r>
            <a:r>
              <a:rPr lang="en" sz="1400">
                <a:latin typeface="Open Sans"/>
                <a:ea typeface="Open Sans"/>
                <a:cs typeface="Open Sans"/>
                <a:sym typeface="Open Sans"/>
              </a:rPr>
              <a:t> and accept them:</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400"/>
              <a:buFont typeface="Arial"/>
              <a:buNone/>
            </a:pPr>
            <a:r>
              <a:t/>
            </a:r>
            <a:endParaRPr sz="1400">
              <a:solidFill>
                <a:srgbClr val="595959"/>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SimpleIrGenerationExtension</a:t>
            </a:r>
            <a:r>
              <a:rPr lang="en" sz="900">
                <a:solidFill>
                  <a:srgbClr val="37474F"/>
                </a:solidFill>
              </a:rPr>
              <a:t>: IrGenerationExtension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generate(moduleFragment: IrModuleFragment, pluginContext: IrPluginContext)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transformers = listOf(SimpleIrBodyGenerator(pluginContext))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for</a:t>
            </a:r>
            <a:r>
              <a:rPr lang="en" sz="900">
                <a:solidFill>
                  <a:srgbClr val="37474F"/>
                </a:solidFill>
              </a:rPr>
              <a:t> (transformer </a:t>
            </a:r>
            <a:r>
              <a:rPr lang="en" sz="900">
                <a:solidFill>
                  <a:srgbClr val="3F51B5"/>
                </a:solidFill>
              </a:rPr>
              <a:t>in</a:t>
            </a:r>
            <a:r>
              <a:rPr lang="en" sz="900">
                <a:solidFill>
                  <a:srgbClr val="37474F"/>
                </a:solidFill>
              </a:rPr>
              <a:t> transformers)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moduleFragment.acceptChildrenVoid(transformer)</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t/>
            </a:r>
            <a:endParaRPr sz="1100">
              <a:solidFill>
                <a:srgbClr val="37474F"/>
              </a:solidFill>
            </a:endParaRPr>
          </a:p>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Don’t forget to check the </a:t>
            </a:r>
            <a:r>
              <a:rPr lang="en" sz="1400"/>
              <a:t>key</a:t>
            </a:r>
            <a:r>
              <a:rPr lang="en" sz="1400">
                <a:latin typeface="Open Sans"/>
                <a:ea typeface="Open Sans"/>
                <a:cs typeface="Open Sans"/>
                <a:sym typeface="Open Sans"/>
              </a:rPr>
              <a:t> (use the </a:t>
            </a:r>
            <a:r>
              <a:rPr lang="en" sz="1400"/>
              <a:t>interestedIn</a:t>
            </a:r>
            <a:r>
              <a:rPr lang="en" sz="1400">
                <a:latin typeface="Open Sans"/>
                <a:ea typeface="Open Sans"/>
                <a:cs typeface="Open Sans"/>
                <a:sym typeface="Open Sans"/>
              </a:rPr>
              <a:t> function)!</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400"/>
              <a:buFont typeface="Arial"/>
              <a:buNone/>
            </a:pPr>
            <a:r>
              <a:t/>
            </a:r>
            <a:endParaRPr sz="1400">
              <a:solidFill>
                <a:srgbClr val="666666"/>
              </a:solidFill>
              <a:latin typeface="Raleway"/>
              <a:ea typeface="Raleway"/>
              <a:cs typeface="Raleway"/>
              <a:sym typeface="Raleway"/>
            </a:endParaRPr>
          </a:p>
          <a:p>
            <a:pPr indent="0" lvl="0" marL="0" rtl="0" algn="l">
              <a:lnSpc>
                <a:spcPct val="150000"/>
              </a:lnSpc>
              <a:spcBef>
                <a:spcPts val="0"/>
              </a:spcBef>
              <a:spcAft>
                <a:spcPts val="0"/>
              </a:spcAft>
              <a:buNone/>
            </a:pPr>
            <a:r>
              <a:t/>
            </a:r>
            <a:endParaRPr sz="1400">
              <a:latin typeface="Open Sans"/>
              <a:ea typeface="Open Sans"/>
              <a:cs typeface="Open Sans"/>
              <a:sym typeface="Open Sans"/>
            </a:endParaRPr>
          </a:p>
        </p:txBody>
      </p:sp>
      <p:sp>
        <p:nvSpPr>
          <p:cNvPr id="2310" name="Google Shape;2310;p11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IR extensions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11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3"/>
              </a:rPr>
              <a:t>kotlinx.serialization</a:t>
            </a:r>
            <a:r>
              <a:rPr lang="en">
                <a:latin typeface="Raleway"/>
                <a:ea typeface="Raleway"/>
                <a:cs typeface="Raleway"/>
                <a:sym typeface="Raleway"/>
              </a:rPr>
              <a:t> — Generates visitor code for serializable classes.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4"/>
              </a:rPr>
              <a:t>all-open</a:t>
            </a:r>
            <a:r>
              <a:rPr lang="en">
                <a:latin typeface="Raleway"/>
                <a:ea typeface="Raleway"/>
                <a:cs typeface="Raleway"/>
                <a:sym typeface="Raleway"/>
              </a:rPr>
              <a:t> —</a:t>
            </a:r>
            <a:r>
              <a:rPr lang="en">
                <a:latin typeface="Raleway"/>
                <a:ea typeface="Raleway"/>
                <a:cs typeface="Raleway"/>
                <a:sym typeface="Raleway"/>
              </a:rPr>
              <a:t> Marks all classes as open classes.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5"/>
              </a:rPr>
              <a:t>kapt</a:t>
            </a:r>
            <a:r>
              <a:rPr lang="en">
                <a:latin typeface="Raleway"/>
                <a:ea typeface="Raleway"/>
                <a:cs typeface="Raleway"/>
                <a:sym typeface="Raleway"/>
              </a:rPr>
              <a:t> — An annotation processor.</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6"/>
              </a:rPr>
              <a:t>ksp</a:t>
            </a:r>
            <a:r>
              <a:rPr lang="en">
                <a:latin typeface="Raleway"/>
                <a:ea typeface="Raleway"/>
                <a:cs typeface="Raleway"/>
                <a:sym typeface="Raleway"/>
              </a:rPr>
              <a:t> — An API for developing lightweight compiler plugins.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7"/>
              </a:rPr>
              <a:t>Jetpack Compose</a:t>
            </a:r>
            <a:r>
              <a:rPr lang="en">
                <a:latin typeface="Raleway"/>
                <a:ea typeface="Raleway"/>
                <a:cs typeface="Raleway"/>
                <a:sym typeface="Raleway"/>
              </a:rPr>
              <a:t> </a:t>
            </a:r>
            <a:r>
              <a:rPr lang="en">
                <a:latin typeface="Raleway"/>
                <a:ea typeface="Raleway"/>
                <a:cs typeface="Raleway"/>
                <a:sym typeface="Raleway"/>
              </a:rPr>
              <a:t>— Generates efficient UI from its declarative description.</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8"/>
              </a:rPr>
              <a:t>Arrow Meta</a:t>
            </a:r>
            <a:r>
              <a:rPr lang="en">
                <a:latin typeface="Raleway"/>
                <a:ea typeface="Raleway"/>
                <a:cs typeface="Raleway"/>
                <a:sym typeface="Raleway"/>
              </a:rPr>
              <a:t> — Compiler plugin API that empowers all Arrow libraries.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a:latin typeface="Raleway"/>
                <a:ea typeface="Raleway"/>
                <a:cs typeface="Raleway"/>
                <a:sym typeface="Raleway"/>
              </a:rPr>
              <a:t>...</a:t>
            </a:r>
            <a:endParaRPr>
              <a:latin typeface="Raleway"/>
              <a:ea typeface="Raleway"/>
              <a:cs typeface="Raleway"/>
              <a:sym typeface="Raleway"/>
            </a:endParaRPr>
          </a:p>
        </p:txBody>
      </p:sp>
      <p:sp>
        <p:nvSpPr>
          <p:cNvPr id="2316" name="Google Shape;2316;p11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popular plugins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20" name="Shape 2320"/>
        <p:cNvGrpSpPr/>
        <p:nvPr/>
      </p:nvGrpSpPr>
      <p:grpSpPr>
        <a:xfrm>
          <a:off x="0" y="0"/>
          <a:ext cx="0" cy="0"/>
          <a:chOff x="0" y="0"/>
          <a:chExt cx="0" cy="0"/>
        </a:xfrm>
      </p:grpSpPr>
      <p:sp>
        <p:nvSpPr>
          <p:cNvPr id="2321" name="Google Shape;2321;p112"/>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1100"/>
              <a:buFont typeface="Arial"/>
              <a:buNone/>
            </a:pPr>
            <a:r>
              <a:rPr b="0" i="0" lang="en" sz="4800" u="none" cap="none" strike="noStrike">
                <a:solidFill>
                  <a:schemeClr val="lt1"/>
                </a:solidFill>
                <a:latin typeface="Inter"/>
                <a:ea typeface="Inter"/>
                <a:cs typeface="Inter"/>
                <a:sym typeface="Inter"/>
              </a:rPr>
              <a:t>Thanks!</a:t>
            </a:r>
            <a:endParaRPr b="0" i="0" sz="4800" u="none" cap="none" strike="noStrike">
              <a:solidFill>
                <a:schemeClr val="lt1"/>
              </a:solidFill>
              <a:latin typeface="Inter"/>
              <a:ea typeface="Inter"/>
              <a:cs typeface="Inter"/>
              <a:sym typeface="Inter"/>
            </a:endParaRPr>
          </a:p>
          <a:p>
            <a:pPr indent="0" lvl="0" marL="0" marR="0" rtl="0" algn="l">
              <a:lnSpc>
                <a:spcPct val="85000"/>
              </a:lnSpc>
              <a:spcBef>
                <a:spcPts val="0"/>
              </a:spcBef>
              <a:spcAft>
                <a:spcPts val="0"/>
              </a:spcAft>
              <a:buClr>
                <a:schemeClr val="dk1"/>
              </a:buClr>
              <a:buSzPts val="1100"/>
              <a:buFont typeface="Arial"/>
              <a:buNone/>
            </a:pPr>
            <a:r>
              <a:t/>
            </a:r>
            <a:endParaRPr b="0" i="0" sz="4800" u="none" cap="none" strike="noStrike">
              <a:solidFill>
                <a:srgbClr val="FFFFFF"/>
              </a:solidFill>
              <a:latin typeface="Inter"/>
              <a:ea typeface="Inter"/>
              <a:cs typeface="Inter"/>
              <a:sym typeface="Inter"/>
            </a:endParaRPr>
          </a:p>
        </p:txBody>
      </p:sp>
      <p:sp>
        <p:nvSpPr>
          <p:cNvPr id="2322" name="Google Shape;2322;p112">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2323" name="Google Shape;2323;p112"/>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p:nvPr/>
        </p:nvSpPr>
        <p:spPr>
          <a:xfrm>
            <a:off x="3795715" y="3138192"/>
            <a:ext cx="2196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4" name="Google Shape;144;p20"/>
          <p:cNvSpPr/>
          <p:nvPr/>
        </p:nvSpPr>
        <p:spPr>
          <a:xfrm>
            <a:off x="2205568" y="3138192"/>
            <a:ext cx="15900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5" name="Google Shape;145;p20"/>
          <p:cNvSpPr/>
          <p:nvPr/>
        </p:nvSpPr>
        <p:spPr>
          <a:xfrm>
            <a:off x="1611747" y="3138192"/>
            <a:ext cx="6123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6" name="Google Shape;146;p20"/>
          <p:cNvSpPr txBox="1"/>
          <p:nvPr/>
        </p:nvSpPr>
        <p:spPr>
          <a:xfrm>
            <a:off x="1275300" y="1301632"/>
            <a:ext cx="23487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147" name="Google Shape;147;p20"/>
          <p:cNvSpPr/>
          <p:nvPr/>
        </p:nvSpPr>
        <p:spPr>
          <a:xfrm>
            <a:off x="4993013" y="3138192"/>
            <a:ext cx="2641800" cy="432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8" name="Google Shape;148;p20"/>
          <p:cNvSpPr/>
          <p:nvPr/>
        </p:nvSpPr>
        <p:spPr>
          <a:xfrm>
            <a:off x="907783" y="3138192"/>
            <a:ext cx="7041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9" name="Google Shape;149;p20"/>
          <p:cNvSpPr txBox="1"/>
          <p:nvPr/>
        </p:nvSpPr>
        <p:spPr>
          <a:xfrm>
            <a:off x="143220" y="2439158"/>
            <a:ext cx="16296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sp>
        <p:nvSpPr>
          <p:cNvPr id="150" name="Google Shape;150;p20"/>
          <p:cNvSpPr/>
          <p:nvPr/>
        </p:nvSpPr>
        <p:spPr>
          <a:xfrm>
            <a:off x="4015021" y="3138192"/>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1" name="Google Shape;151;p20"/>
          <p:cNvSpPr/>
          <p:nvPr/>
        </p:nvSpPr>
        <p:spPr>
          <a:xfrm>
            <a:off x="4504017" y="3138192"/>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2" name="Google Shape;152;p20"/>
          <p:cNvSpPr txBox="1"/>
          <p:nvPr/>
        </p:nvSpPr>
        <p:spPr>
          <a:xfrm>
            <a:off x="1287056" y="2655094"/>
            <a:ext cx="23487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Memory to free, dead objects</a:t>
            </a:r>
            <a:endParaRPr sz="800">
              <a:latin typeface="JetBrains Mono"/>
              <a:ea typeface="JetBrains Mono"/>
              <a:cs typeface="JetBrains Mono"/>
              <a:sym typeface="JetBrains Mono"/>
            </a:endParaRPr>
          </a:p>
        </p:txBody>
      </p:sp>
      <p:sp>
        <p:nvSpPr>
          <p:cNvPr id="153" name="Google Shape;153;p20"/>
          <p:cNvSpPr/>
          <p:nvPr/>
        </p:nvSpPr>
        <p:spPr>
          <a:xfrm>
            <a:off x="907783" y="3138192"/>
            <a:ext cx="1005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4" name="Google Shape;154;p20"/>
          <p:cNvSpPr/>
          <p:nvPr/>
        </p:nvSpPr>
        <p:spPr>
          <a:xfrm>
            <a:off x="1591151" y="3138192"/>
            <a:ext cx="1005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5" name="Google Shape;155;p20"/>
          <p:cNvSpPr/>
          <p:nvPr/>
        </p:nvSpPr>
        <p:spPr>
          <a:xfrm>
            <a:off x="2199363" y="3138192"/>
            <a:ext cx="492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6" name="Google Shape;156;p20"/>
          <p:cNvSpPr/>
          <p:nvPr/>
        </p:nvSpPr>
        <p:spPr>
          <a:xfrm>
            <a:off x="3771106" y="3138192"/>
            <a:ext cx="492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7" name="Google Shape;157;p20"/>
          <p:cNvSpPr/>
          <p:nvPr/>
        </p:nvSpPr>
        <p:spPr>
          <a:xfrm>
            <a:off x="4993013" y="4534760"/>
            <a:ext cx="2641800" cy="432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8" name="Google Shape;158;p20"/>
          <p:cNvSpPr/>
          <p:nvPr/>
        </p:nvSpPr>
        <p:spPr>
          <a:xfrm>
            <a:off x="907783" y="4534760"/>
            <a:ext cx="3107400" cy="4320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9" name="Google Shape;159;p20"/>
          <p:cNvSpPr txBox="1"/>
          <p:nvPr/>
        </p:nvSpPr>
        <p:spPr>
          <a:xfrm>
            <a:off x="82200" y="4238681"/>
            <a:ext cx="16296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160" name="Google Shape;160;p20"/>
          <p:cNvSpPr/>
          <p:nvPr/>
        </p:nvSpPr>
        <p:spPr>
          <a:xfrm>
            <a:off x="4015021" y="4534760"/>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61" name="Google Shape;161;p20"/>
          <p:cNvSpPr/>
          <p:nvPr/>
        </p:nvSpPr>
        <p:spPr>
          <a:xfrm>
            <a:off x="4504017" y="4534760"/>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62" name="Google Shape;162;p20"/>
          <p:cNvSpPr/>
          <p:nvPr/>
        </p:nvSpPr>
        <p:spPr>
          <a:xfrm>
            <a:off x="4018753" y="4539360"/>
            <a:ext cx="301200" cy="4227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63" name="Google Shape;163;p20"/>
          <p:cNvCxnSpPr>
            <a:stCxn id="162" idx="0"/>
            <a:endCxn id="153" idx="2"/>
          </p:cNvCxnSpPr>
          <p:nvPr/>
        </p:nvCxnSpPr>
        <p:spPr>
          <a:xfrm flipH="1" rot="5400000">
            <a:off x="2079103" y="2449110"/>
            <a:ext cx="969300" cy="3211200"/>
          </a:xfrm>
          <a:prstGeom prst="curvedConnector3">
            <a:avLst>
              <a:gd fmla="val 50007" name="adj1"/>
            </a:avLst>
          </a:prstGeom>
          <a:noFill/>
          <a:ln cap="flat" cmpd="sng" w="76200">
            <a:solidFill>
              <a:srgbClr val="84DAA2"/>
            </a:solidFill>
            <a:prstDash val="solid"/>
            <a:round/>
            <a:headEnd len="med" w="med" type="none"/>
            <a:tailEnd len="med" w="med" type="none"/>
          </a:ln>
        </p:spPr>
      </p:cxnSp>
      <p:cxnSp>
        <p:nvCxnSpPr>
          <p:cNvPr id="164" name="Google Shape;164;p20"/>
          <p:cNvCxnSpPr>
            <a:stCxn id="162" idx="0"/>
            <a:endCxn id="154" idx="2"/>
          </p:cNvCxnSpPr>
          <p:nvPr/>
        </p:nvCxnSpPr>
        <p:spPr>
          <a:xfrm flipH="1" rot="5400000">
            <a:off x="2420653" y="2790660"/>
            <a:ext cx="969300" cy="2528100"/>
          </a:xfrm>
          <a:prstGeom prst="curvedConnector3">
            <a:avLst>
              <a:gd fmla="val 50007" name="adj1"/>
            </a:avLst>
          </a:prstGeom>
          <a:noFill/>
          <a:ln cap="flat" cmpd="sng" w="76200">
            <a:solidFill>
              <a:srgbClr val="84DAA2"/>
            </a:solidFill>
            <a:prstDash val="solid"/>
            <a:round/>
            <a:headEnd len="med" w="med" type="none"/>
            <a:tailEnd len="med" w="med" type="none"/>
          </a:ln>
        </p:spPr>
      </p:cxnSp>
      <p:cxnSp>
        <p:nvCxnSpPr>
          <p:cNvPr id="165" name="Google Shape;165;p20"/>
          <p:cNvCxnSpPr>
            <a:stCxn id="162" idx="0"/>
            <a:endCxn id="155" idx="2"/>
          </p:cNvCxnSpPr>
          <p:nvPr/>
        </p:nvCxnSpPr>
        <p:spPr>
          <a:xfrm flipH="1" rot="5400000">
            <a:off x="2711953" y="3081960"/>
            <a:ext cx="969300" cy="1945500"/>
          </a:xfrm>
          <a:prstGeom prst="curvedConnector3">
            <a:avLst>
              <a:gd fmla="val 50007" name="adj1"/>
            </a:avLst>
          </a:prstGeom>
          <a:noFill/>
          <a:ln cap="flat" cmpd="sng" w="38100">
            <a:solidFill>
              <a:srgbClr val="84DAA2"/>
            </a:solidFill>
            <a:prstDash val="solid"/>
            <a:round/>
            <a:headEnd len="med" w="med" type="none"/>
            <a:tailEnd len="med" w="med" type="none"/>
          </a:ln>
        </p:spPr>
      </p:cxnSp>
      <p:cxnSp>
        <p:nvCxnSpPr>
          <p:cNvPr id="166" name="Google Shape;166;p20"/>
          <p:cNvCxnSpPr>
            <a:stCxn id="162" idx="0"/>
            <a:endCxn id="156" idx="2"/>
          </p:cNvCxnSpPr>
          <p:nvPr/>
        </p:nvCxnSpPr>
        <p:spPr>
          <a:xfrm flipH="1" rot="5400000">
            <a:off x="3497953" y="3867960"/>
            <a:ext cx="969300" cy="373500"/>
          </a:xfrm>
          <a:prstGeom prst="curvedConnector3">
            <a:avLst>
              <a:gd fmla="val 50007" name="adj1"/>
            </a:avLst>
          </a:prstGeom>
          <a:noFill/>
          <a:ln cap="flat" cmpd="sng" w="38100">
            <a:solidFill>
              <a:srgbClr val="84DAA2"/>
            </a:solidFill>
            <a:prstDash val="solid"/>
            <a:round/>
            <a:headEnd len="med" w="med" type="none"/>
            <a:tailEnd len="med" w="med" type="none"/>
          </a:ln>
        </p:spPr>
      </p:cxnSp>
      <p:sp>
        <p:nvSpPr>
          <p:cNvPr id="167" name="Google Shape;167;p20"/>
          <p:cNvSpPr txBox="1"/>
          <p:nvPr/>
        </p:nvSpPr>
        <p:spPr>
          <a:xfrm>
            <a:off x="3986867" y="3854753"/>
            <a:ext cx="13719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Surviving objects</a:t>
            </a:r>
            <a:endParaRPr sz="800">
              <a:latin typeface="JetBrains Mono"/>
              <a:ea typeface="JetBrains Mono"/>
              <a:cs typeface="JetBrains Mono"/>
              <a:sym typeface="JetBrains Mono"/>
            </a:endParaRPr>
          </a:p>
        </p:txBody>
      </p:sp>
      <p:cxnSp>
        <p:nvCxnSpPr>
          <p:cNvPr id="168" name="Google Shape;168;p20"/>
          <p:cNvCxnSpPr/>
          <p:nvPr/>
        </p:nvCxnSpPr>
        <p:spPr>
          <a:xfrm>
            <a:off x="124979" y="2324173"/>
            <a:ext cx="82437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nvSpPr>
        <p:spPr>
          <a:xfrm>
            <a:off x="143220" y="923925"/>
            <a:ext cx="16296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a:t>
            </a:r>
            <a:r>
              <a:rPr lang="en" sz="800">
                <a:latin typeface="JetBrains Mono"/>
                <a:ea typeface="JetBrains Mono"/>
                <a:cs typeface="JetBrains Mono"/>
                <a:sym typeface="JetBrains Mono"/>
              </a:rPr>
              <a:t>state</a:t>
            </a:r>
            <a:r>
              <a:rPr lang="en" sz="800">
                <a:latin typeface="JetBrains Mono"/>
                <a:ea typeface="JetBrains Mono"/>
                <a:cs typeface="JetBrains Mono"/>
                <a:sym typeface="JetBrains Mono"/>
              </a:rPr>
              <a:t>:</a:t>
            </a:r>
            <a:endParaRPr sz="800">
              <a:latin typeface="JetBrains Mono"/>
              <a:ea typeface="JetBrains Mono"/>
              <a:cs typeface="JetBrains Mono"/>
              <a:sym typeface="JetBrains Mono"/>
            </a:endParaRPr>
          </a:p>
        </p:txBody>
      </p:sp>
      <p:sp>
        <p:nvSpPr>
          <p:cNvPr id="170" name="Google Shape;170;p20"/>
          <p:cNvSpPr/>
          <p:nvPr/>
        </p:nvSpPr>
        <p:spPr>
          <a:xfrm>
            <a:off x="4968614" y="1589711"/>
            <a:ext cx="2641800" cy="432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71" name="Google Shape;171;p20"/>
          <p:cNvSpPr/>
          <p:nvPr/>
        </p:nvSpPr>
        <p:spPr>
          <a:xfrm>
            <a:off x="883385" y="1589723"/>
            <a:ext cx="3107400" cy="4320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72" name="Google Shape;172;p20"/>
          <p:cNvSpPr/>
          <p:nvPr/>
        </p:nvSpPr>
        <p:spPr>
          <a:xfrm>
            <a:off x="3990622" y="1589711"/>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73" name="Google Shape;173;p20"/>
          <p:cNvSpPr/>
          <p:nvPr/>
        </p:nvSpPr>
        <p:spPr>
          <a:xfrm>
            <a:off x="4479618" y="1589711"/>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74" name="Google Shape;174;p20"/>
          <p:cNvCxnSpPr>
            <a:stCxn id="152" idx="2"/>
            <a:endCxn id="148" idx="0"/>
          </p:cNvCxnSpPr>
          <p:nvPr/>
        </p:nvCxnSpPr>
        <p:spPr>
          <a:xfrm rot="5400000">
            <a:off x="1745306" y="2421994"/>
            <a:ext cx="230700" cy="1201500"/>
          </a:xfrm>
          <a:prstGeom prst="curvedConnector3">
            <a:avLst>
              <a:gd fmla="val 50021" name="adj1"/>
            </a:avLst>
          </a:prstGeom>
          <a:noFill/>
          <a:ln cap="flat" cmpd="sng" w="9525">
            <a:solidFill>
              <a:schemeClr val="dk2"/>
            </a:solidFill>
            <a:prstDash val="solid"/>
            <a:round/>
            <a:headEnd len="med" w="med" type="none"/>
            <a:tailEnd len="med" w="med" type="triangle"/>
          </a:ln>
        </p:spPr>
      </p:cxnSp>
      <p:cxnSp>
        <p:nvCxnSpPr>
          <p:cNvPr id="175" name="Google Shape;175;p20"/>
          <p:cNvCxnSpPr>
            <a:stCxn id="152" idx="2"/>
            <a:endCxn id="145" idx="0"/>
          </p:cNvCxnSpPr>
          <p:nvPr/>
        </p:nvCxnSpPr>
        <p:spPr>
          <a:xfrm rot="5400000">
            <a:off x="2074256" y="2750944"/>
            <a:ext cx="230700" cy="543600"/>
          </a:xfrm>
          <a:prstGeom prst="curvedConnector3">
            <a:avLst>
              <a:gd fmla="val 50021" name="adj1"/>
            </a:avLst>
          </a:prstGeom>
          <a:noFill/>
          <a:ln cap="flat" cmpd="sng" w="9525">
            <a:solidFill>
              <a:schemeClr val="dk2"/>
            </a:solidFill>
            <a:prstDash val="solid"/>
            <a:round/>
            <a:headEnd len="med" w="med" type="none"/>
            <a:tailEnd len="med" w="med" type="triangle"/>
          </a:ln>
        </p:spPr>
      </p:cxnSp>
      <p:cxnSp>
        <p:nvCxnSpPr>
          <p:cNvPr id="176" name="Google Shape;176;p20"/>
          <p:cNvCxnSpPr>
            <a:stCxn id="152" idx="2"/>
            <a:endCxn id="144" idx="0"/>
          </p:cNvCxnSpPr>
          <p:nvPr/>
        </p:nvCxnSpPr>
        <p:spPr>
          <a:xfrm flipH="1" rot="-5400000">
            <a:off x="2615606" y="2753194"/>
            <a:ext cx="230700" cy="539100"/>
          </a:xfrm>
          <a:prstGeom prst="curvedConnector3">
            <a:avLst>
              <a:gd fmla="val 50021" name="adj1"/>
            </a:avLst>
          </a:prstGeom>
          <a:noFill/>
          <a:ln cap="flat" cmpd="sng" w="9525">
            <a:solidFill>
              <a:schemeClr val="dk2"/>
            </a:solidFill>
            <a:prstDash val="solid"/>
            <a:round/>
            <a:headEnd len="med" w="med" type="none"/>
            <a:tailEnd len="med" w="med" type="triangle"/>
          </a:ln>
        </p:spPr>
      </p:cxnSp>
      <p:cxnSp>
        <p:nvCxnSpPr>
          <p:cNvPr id="177" name="Google Shape;177;p20"/>
          <p:cNvCxnSpPr>
            <a:stCxn id="152" idx="2"/>
            <a:endCxn id="143" idx="0"/>
          </p:cNvCxnSpPr>
          <p:nvPr/>
        </p:nvCxnSpPr>
        <p:spPr>
          <a:xfrm flipH="1" rot="-5400000">
            <a:off x="3068156" y="2300644"/>
            <a:ext cx="230700" cy="1444200"/>
          </a:xfrm>
          <a:prstGeom prst="curvedConnector3">
            <a:avLst>
              <a:gd fmla="val 50021" name="adj1"/>
            </a:avLst>
          </a:prstGeom>
          <a:noFill/>
          <a:ln cap="flat" cmpd="sng" w="9525">
            <a:solidFill>
              <a:schemeClr val="dk2"/>
            </a:solidFill>
            <a:prstDash val="solid"/>
            <a:round/>
            <a:headEnd len="med" w="med" type="none"/>
            <a:tailEnd len="med" w="med" type="triangle"/>
          </a:ln>
        </p:spPr>
      </p:cxnSp>
      <p:sp>
        <p:nvSpPr>
          <p:cNvPr id="178" name="Google Shape;178;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p:nvPr/>
        </p:nvSpPr>
        <p:spPr>
          <a:xfrm>
            <a:off x="4075971" y="3126201"/>
            <a:ext cx="278400" cy="426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4" name="Google Shape;184;p21"/>
          <p:cNvSpPr/>
          <p:nvPr/>
        </p:nvSpPr>
        <p:spPr>
          <a:xfrm>
            <a:off x="5096338" y="3126201"/>
            <a:ext cx="2741700" cy="426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5" name="Google Shape;185;p21"/>
          <p:cNvSpPr/>
          <p:nvPr/>
        </p:nvSpPr>
        <p:spPr>
          <a:xfrm>
            <a:off x="856752" y="3126201"/>
            <a:ext cx="3224700" cy="426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6" name="Google Shape;186;p21"/>
          <p:cNvSpPr/>
          <p:nvPr/>
        </p:nvSpPr>
        <p:spPr>
          <a:xfrm>
            <a:off x="4436387" y="3126201"/>
            <a:ext cx="152700" cy="426000"/>
          </a:xfrm>
          <a:prstGeom prst="rect">
            <a:avLst/>
          </a:prstGeom>
          <a:solidFill>
            <a:srgbClr val="087CFA">
              <a:alpha val="23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87" name="Google Shape;187;p21"/>
          <p:cNvSpPr/>
          <p:nvPr/>
        </p:nvSpPr>
        <p:spPr>
          <a:xfrm>
            <a:off x="4588866" y="3126201"/>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88" name="Google Shape;188;p21"/>
          <p:cNvSpPr/>
          <p:nvPr/>
        </p:nvSpPr>
        <p:spPr>
          <a:xfrm>
            <a:off x="856752" y="3126201"/>
            <a:ext cx="104400" cy="426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9" name="Google Shape;189;p21"/>
          <p:cNvSpPr/>
          <p:nvPr/>
        </p:nvSpPr>
        <p:spPr>
          <a:xfrm>
            <a:off x="3828263" y="3126201"/>
            <a:ext cx="51300" cy="426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90" name="Google Shape;190;p21"/>
          <p:cNvSpPr/>
          <p:nvPr/>
        </p:nvSpPr>
        <p:spPr>
          <a:xfrm>
            <a:off x="5096338" y="4503696"/>
            <a:ext cx="2741700" cy="426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91" name="Google Shape;191;p21"/>
          <p:cNvSpPr/>
          <p:nvPr/>
        </p:nvSpPr>
        <p:spPr>
          <a:xfrm>
            <a:off x="4081394" y="4503696"/>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2" name="Google Shape;192;p21"/>
          <p:cNvSpPr/>
          <p:nvPr/>
        </p:nvSpPr>
        <p:spPr>
          <a:xfrm>
            <a:off x="4588866" y="4503696"/>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3" name="Google Shape;193;p21"/>
          <p:cNvSpPr/>
          <p:nvPr/>
        </p:nvSpPr>
        <p:spPr>
          <a:xfrm>
            <a:off x="4588866" y="4503696"/>
            <a:ext cx="4014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94" name="Google Shape;194;p21"/>
          <p:cNvCxnSpPr>
            <a:stCxn id="193" idx="0"/>
            <a:endCxn id="188" idx="2"/>
          </p:cNvCxnSpPr>
          <p:nvPr/>
        </p:nvCxnSpPr>
        <p:spPr>
          <a:xfrm flipH="1" rot="5400000">
            <a:off x="2373516" y="2087646"/>
            <a:ext cx="951600" cy="3880500"/>
          </a:xfrm>
          <a:prstGeom prst="curvedConnector3">
            <a:avLst>
              <a:gd fmla="val 49995" name="adj1"/>
            </a:avLst>
          </a:prstGeom>
          <a:noFill/>
          <a:ln cap="flat" cmpd="sng" w="76200">
            <a:solidFill>
              <a:srgbClr val="84DAA2"/>
            </a:solidFill>
            <a:prstDash val="solid"/>
            <a:round/>
            <a:headEnd len="med" w="med" type="none"/>
            <a:tailEnd len="med" w="med" type="none"/>
          </a:ln>
        </p:spPr>
      </p:cxnSp>
      <p:cxnSp>
        <p:nvCxnSpPr>
          <p:cNvPr id="195" name="Google Shape;195;p21"/>
          <p:cNvCxnSpPr>
            <a:stCxn id="193" idx="0"/>
            <a:endCxn id="189" idx="2"/>
          </p:cNvCxnSpPr>
          <p:nvPr/>
        </p:nvCxnSpPr>
        <p:spPr>
          <a:xfrm flipH="1" rot="5400000">
            <a:off x="3845916" y="3560046"/>
            <a:ext cx="951600" cy="9357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196" name="Google Shape;196;p21"/>
          <p:cNvSpPr/>
          <p:nvPr/>
        </p:nvSpPr>
        <p:spPr>
          <a:xfrm>
            <a:off x="4075962" y="3126201"/>
            <a:ext cx="819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7" name="Google Shape;197;p21"/>
          <p:cNvSpPr/>
          <p:nvPr/>
        </p:nvSpPr>
        <p:spPr>
          <a:xfrm>
            <a:off x="4234178" y="3126201"/>
            <a:ext cx="819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8" name="Google Shape;198;p21"/>
          <p:cNvSpPr/>
          <p:nvPr/>
        </p:nvSpPr>
        <p:spPr>
          <a:xfrm>
            <a:off x="4354462" y="3126201"/>
            <a:ext cx="819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99" name="Google Shape;199;p21"/>
          <p:cNvCxnSpPr>
            <a:stCxn id="193" idx="0"/>
            <a:endCxn id="196" idx="2"/>
          </p:cNvCxnSpPr>
          <p:nvPr/>
        </p:nvCxnSpPr>
        <p:spPr>
          <a:xfrm flipH="1" rot="5400000">
            <a:off x="3977466" y="3691596"/>
            <a:ext cx="951600" cy="672600"/>
          </a:xfrm>
          <a:prstGeom prst="curvedConnector3">
            <a:avLst>
              <a:gd fmla="val 49995" name="adj1"/>
            </a:avLst>
          </a:prstGeom>
          <a:noFill/>
          <a:ln cap="flat" cmpd="sng" w="76200">
            <a:solidFill>
              <a:srgbClr val="79B6DF"/>
            </a:solidFill>
            <a:prstDash val="solid"/>
            <a:round/>
            <a:headEnd len="med" w="med" type="none"/>
            <a:tailEnd len="med" w="med" type="none"/>
          </a:ln>
        </p:spPr>
      </p:cxnSp>
      <p:cxnSp>
        <p:nvCxnSpPr>
          <p:cNvPr id="200" name="Google Shape;200;p21"/>
          <p:cNvCxnSpPr>
            <a:stCxn id="193" idx="0"/>
            <a:endCxn id="197" idx="2"/>
          </p:cNvCxnSpPr>
          <p:nvPr/>
        </p:nvCxnSpPr>
        <p:spPr>
          <a:xfrm flipH="1" rot="5400000">
            <a:off x="4056516" y="3770646"/>
            <a:ext cx="951600" cy="514500"/>
          </a:xfrm>
          <a:prstGeom prst="curvedConnector3">
            <a:avLst>
              <a:gd fmla="val 49995" name="adj1"/>
            </a:avLst>
          </a:prstGeom>
          <a:noFill/>
          <a:ln cap="flat" cmpd="sng" w="76200">
            <a:solidFill>
              <a:srgbClr val="79B6DF"/>
            </a:solidFill>
            <a:prstDash val="solid"/>
            <a:round/>
            <a:headEnd len="med" w="med" type="none"/>
            <a:tailEnd len="med" w="med" type="none"/>
          </a:ln>
        </p:spPr>
      </p:cxnSp>
      <p:cxnSp>
        <p:nvCxnSpPr>
          <p:cNvPr id="201" name="Google Shape;201;p21"/>
          <p:cNvCxnSpPr>
            <a:stCxn id="193" idx="0"/>
            <a:endCxn id="198" idx="2"/>
          </p:cNvCxnSpPr>
          <p:nvPr/>
        </p:nvCxnSpPr>
        <p:spPr>
          <a:xfrm flipH="1" rot="5400000">
            <a:off x="4116666" y="3830796"/>
            <a:ext cx="951600" cy="394200"/>
          </a:xfrm>
          <a:prstGeom prst="curvedConnector3">
            <a:avLst>
              <a:gd fmla="val 49995" name="adj1"/>
            </a:avLst>
          </a:prstGeom>
          <a:noFill/>
          <a:ln cap="flat" cmpd="sng" w="76200">
            <a:solidFill>
              <a:srgbClr val="79B6DF"/>
            </a:solidFill>
            <a:prstDash val="solid"/>
            <a:round/>
            <a:headEnd len="med" w="med" type="none"/>
            <a:tailEnd len="med" w="med" type="none"/>
          </a:ln>
        </p:spPr>
      </p:cxnSp>
      <p:sp>
        <p:nvSpPr>
          <p:cNvPr id="202" name="Google Shape;202;p21"/>
          <p:cNvSpPr/>
          <p:nvPr/>
        </p:nvSpPr>
        <p:spPr>
          <a:xfrm>
            <a:off x="4082328" y="3126201"/>
            <a:ext cx="507600" cy="426000"/>
          </a:xfrm>
          <a:prstGeom prst="rect">
            <a:avLst/>
          </a:prstGeom>
          <a:no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03" name="Google Shape;203;p21"/>
          <p:cNvSpPr txBox="1"/>
          <p:nvPr/>
        </p:nvSpPr>
        <p:spPr>
          <a:xfrm>
            <a:off x="63300" y="4107438"/>
            <a:ext cx="16911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204" name="Google Shape;204;p21"/>
          <p:cNvSpPr/>
          <p:nvPr/>
        </p:nvSpPr>
        <p:spPr>
          <a:xfrm>
            <a:off x="5165763" y="1597423"/>
            <a:ext cx="2741700" cy="426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05" name="Google Shape;205;p21"/>
          <p:cNvSpPr/>
          <p:nvPr/>
        </p:nvSpPr>
        <p:spPr>
          <a:xfrm>
            <a:off x="926177" y="1597423"/>
            <a:ext cx="3224700" cy="4260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06" name="Google Shape;206;p21"/>
          <p:cNvSpPr/>
          <p:nvPr/>
        </p:nvSpPr>
        <p:spPr>
          <a:xfrm>
            <a:off x="4150819" y="1597423"/>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07" name="Google Shape;207;p21"/>
          <p:cNvSpPr/>
          <p:nvPr/>
        </p:nvSpPr>
        <p:spPr>
          <a:xfrm>
            <a:off x="4658291" y="1597423"/>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08" name="Google Shape;208;p21"/>
          <p:cNvSpPr txBox="1"/>
          <p:nvPr/>
        </p:nvSpPr>
        <p:spPr>
          <a:xfrm>
            <a:off x="1319780" y="1350013"/>
            <a:ext cx="24375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209" name="Google Shape;209;p21"/>
          <p:cNvSpPr txBox="1"/>
          <p:nvPr/>
        </p:nvSpPr>
        <p:spPr>
          <a:xfrm>
            <a:off x="144925" y="2472003"/>
            <a:ext cx="16911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cxnSp>
        <p:nvCxnSpPr>
          <p:cNvPr id="210" name="Google Shape;210;p21"/>
          <p:cNvCxnSpPr/>
          <p:nvPr/>
        </p:nvCxnSpPr>
        <p:spPr>
          <a:xfrm>
            <a:off x="125996" y="2358589"/>
            <a:ext cx="8555100" cy="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21"/>
          <p:cNvSpPr txBox="1"/>
          <p:nvPr/>
        </p:nvSpPr>
        <p:spPr>
          <a:xfrm>
            <a:off x="161023" y="956525"/>
            <a:ext cx="16911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state:</a:t>
            </a:r>
            <a:endParaRPr sz="800">
              <a:latin typeface="JetBrains Mono"/>
              <a:ea typeface="JetBrains Mono"/>
              <a:cs typeface="JetBrains Mono"/>
              <a:sym typeface="JetBrains Mono"/>
            </a:endParaRPr>
          </a:p>
        </p:txBody>
      </p:sp>
      <p:sp>
        <p:nvSpPr>
          <p:cNvPr id="212" name="Google Shape;212;p21"/>
          <p:cNvSpPr/>
          <p:nvPr/>
        </p:nvSpPr>
        <p:spPr>
          <a:xfrm>
            <a:off x="4116978" y="1597412"/>
            <a:ext cx="3162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13" name="Google Shape;213;p21"/>
          <p:cNvSpPr/>
          <p:nvPr/>
        </p:nvSpPr>
        <p:spPr>
          <a:xfrm>
            <a:off x="864014" y="4503696"/>
            <a:ext cx="3224700" cy="4260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14" name="Google Shape;214;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p:nvPr/>
        </p:nvSpPr>
        <p:spPr>
          <a:xfrm>
            <a:off x="4517145" y="3131067"/>
            <a:ext cx="349800" cy="426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0" name="Google Shape;220;p22"/>
          <p:cNvSpPr/>
          <p:nvPr/>
        </p:nvSpPr>
        <p:spPr>
          <a:xfrm>
            <a:off x="5017446" y="3131067"/>
            <a:ext cx="2703000" cy="4266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1" name="Google Shape;221;p22"/>
          <p:cNvSpPr/>
          <p:nvPr/>
        </p:nvSpPr>
        <p:spPr>
          <a:xfrm>
            <a:off x="837765" y="3131067"/>
            <a:ext cx="3179100" cy="4266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2" name="Google Shape;222;p22"/>
          <p:cNvSpPr/>
          <p:nvPr/>
        </p:nvSpPr>
        <p:spPr>
          <a:xfrm>
            <a:off x="4867098" y="3131067"/>
            <a:ext cx="150300" cy="426600"/>
          </a:xfrm>
          <a:prstGeom prst="rect">
            <a:avLst/>
          </a:prstGeom>
          <a:solidFill>
            <a:srgbClr val="087CFA">
              <a:alpha val="23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3" name="Google Shape;223;p22"/>
          <p:cNvSpPr/>
          <p:nvPr/>
        </p:nvSpPr>
        <p:spPr>
          <a:xfrm>
            <a:off x="4016843" y="3131067"/>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4" name="Google Shape;224;p22"/>
          <p:cNvSpPr/>
          <p:nvPr/>
        </p:nvSpPr>
        <p:spPr>
          <a:xfrm>
            <a:off x="1181967" y="3131067"/>
            <a:ext cx="102600" cy="4266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5" name="Google Shape;225;p22"/>
          <p:cNvSpPr/>
          <p:nvPr/>
        </p:nvSpPr>
        <p:spPr>
          <a:xfrm>
            <a:off x="3392444" y="3131067"/>
            <a:ext cx="50400" cy="4266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6" name="Google Shape;226;p22"/>
          <p:cNvSpPr/>
          <p:nvPr/>
        </p:nvSpPr>
        <p:spPr>
          <a:xfrm>
            <a:off x="5017446" y="4510152"/>
            <a:ext cx="2703000" cy="4266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7" name="Google Shape;227;p22"/>
          <p:cNvSpPr/>
          <p:nvPr/>
        </p:nvSpPr>
        <p:spPr>
          <a:xfrm>
            <a:off x="4016843" y="4510152"/>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8" name="Google Shape;228;p22"/>
          <p:cNvSpPr/>
          <p:nvPr/>
        </p:nvSpPr>
        <p:spPr>
          <a:xfrm>
            <a:off x="4517145" y="4510152"/>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9" name="Google Shape;229;p22"/>
          <p:cNvSpPr/>
          <p:nvPr/>
        </p:nvSpPr>
        <p:spPr>
          <a:xfrm>
            <a:off x="4011485" y="4510152"/>
            <a:ext cx="3117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30" name="Google Shape;230;p22"/>
          <p:cNvCxnSpPr>
            <a:stCxn id="229" idx="0"/>
            <a:endCxn id="224" idx="2"/>
          </p:cNvCxnSpPr>
          <p:nvPr/>
        </p:nvCxnSpPr>
        <p:spPr>
          <a:xfrm flipH="1" rot="5400000">
            <a:off x="2224085" y="2566902"/>
            <a:ext cx="952500" cy="2934000"/>
          </a:xfrm>
          <a:prstGeom prst="curvedConnector3">
            <a:avLst>
              <a:gd fmla="val 49995" name="adj1"/>
            </a:avLst>
          </a:prstGeom>
          <a:noFill/>
          <a:ln cap="flat" cmpd="sng" w="114300">
            <a:solidFill>
              <a:srgbClr val="84DAA2"/>
            </a:solidFill>
            <a:prstDash val="solid"/>
            <a:round/>
            <a:headEnd len="med" w="med" type="none"/>
            <a:tailEnd len="med" w="med" type="none"/>
          </a:ln>
        </p:spPr>
      </p:cxnSp>
      <p:cxnSp>
        <p:nvCxnSpPr>
          <p:cNvPr id="231" name="Google Shape;231;p22"/>
          <p:cNvCxnSpPr>
            <a:stCxn id="229" idx="0"/>
            <a:endCxn id="225" idx="2"/>
          </p:cNvCxnSpPr>
          <p:nvPr/>
        </p:nvCxnSpPr>
        <p:spPr>
          <a:xfrm flipH="1" rot="5400000">
            <a:off x="3316235" y="3659052"/>
            <a:ext cx="952500" cy="7497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232" name="Google Shape;232;p22"/>
          <p:cNvSpPr/>
          <p:nvPr/>
        </p:nvSpPr>
        <p:spPr>
          <a:xfrm>
            <a:off x="4514449" y="3131067"/>
            <a:ext cx="504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33" name="Google Shape;233;p22"/>
          <p:cNvSpPr/>
          <p:nvPr/>
        </p:nvSpPr>
        <p:spPr>
          <a:xfrm>
            <a:off x="4611593" y="3131067"/>
            <a:ext cx="1503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34" name="Google Shape;234;p22"/>
          <p:cNvSpPr/>
          <p:nvPr/>
        </p:nvSpPr>
        <p:spPr>
          <a:xfrm>
            <a:off x="4819369" y="3131067"/>
            <a:ext cx="504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35" name="Google Shape;235;p22"/>
          <p:cNvCxnSpPr>
            <a:stCxn id="229" idx="0"/>
            <a:endCxn id="232" idx="2"/>
          </p:cNvCxnSpPr>
          <p:nvPr/>
        </p:nvCxnSpPr>
        <p:spPr>
          <a:xfrm rot="-5400000">
            <a:off x="3877235" y="3847752"/>
            <a:ext cx="952500" cy="372300"/>
          </a:xfrm>
          <a:prstGeom prst="curvedConnector3">
            <a:avLst>
              <a:gd fmla="val 49995" name="adj1"/>
            </a:avLst>
          </a:prstGeom>
          <a:noFill/>
          <a:ln cap="flat" cmpd="sng" w="38100">
            <a:solidFill>
              <a:srgbClr val="79B6DF"/>
            </a:solidFill>
            <a:prstDash val="solid"/>
            <a:round/>
            <a:headEnd len="med" w="med" type="none"/>
            <a:tailEnd len="med" w="med" type="none"/>
          </a:ln>
        </p:spPr>
      </p:cxnSp>
      <p:cxnSp>
        <p:nvCxnSpPr>
          <p:cNvPr id="236" name="Google Shape;236;p22"/>
          <p:cNvCxnSpPr>
            <a:stCxn id="229" idx="0"/>
            <a:endCxn id="233" idx="2"/>
          </p:cNvCxnSpPr>
          <p:nvPr/>
        </p:nvCxnSpPr>
        <p:spPr>
          <a:xfrm rot="-5400000">
            <a:off x="3950735" y="3774252"/>
            <a:ext cx="952500" cy="519300"/>
          </a:xfrm>
          <a:prstGeom prst="curvedConnector3">
            <a:avLst>
              <a:gd fmla="val 49995" name="adj1"/>
            </a:avLst>
          </a:prstGeom>
          <a:noFill/>
          <a:ln cap="flat" cmpd="sng" w="114300">
            <a:solidFill>
              <a:srgbClr val="79B6DF"/>
            </a:solidFill>
            <a:prstDash val="solid"/>
            <a:round/>
            <a:headEnd len="med" w="med" type="none"/>
            <a:tailEnd len="med" w="med" type="none"/>
          </a:ln>
        </p:spPr>
      </p:cxnSp>
      <p:cxnSp>
        <p:nvCxnSpPr>
          <p:cNvPr id="237" name="Google Shape;237;p22"/>
          <p:cNvCxnSpPr>
            <a:stCxn id="229" idx="0"/>
            <a:endCxn id="234" idx="2"/>
          </p:cNvCxnSpPr>
          <p:nvPr/>
        </p:nvCxnSpPr>
        <p:spPr>
          <a:xfrm rot="-5400000">
            <a:off x="4029635" y="3695352"/>
            <a:ext cx="952500" cy="677100"/>
          </a:xfrm>
          <a:prstGeom prst="curvedConnector3">
            <a:avLst>
              <a:gd fmla="val 49995" name="adj1"/>
            </a:avLst>
          </a:prstGeom>
          <a:noFill/>
          <a:ln cap="flat" cmpd="sng" w="38100">
            <a:solidFill>
              <a:srgbClr val="79B6DF"/>
            </a:solidFill>
            <a:prstDash val="solid"/>
            <a:round/>
            <a:headEnd len="med" w="med" type="none"/>
            <a:tailEnd len="med" w="med" type="none"/>
          </a:ln>
        </p:spPr>
      </p:cxnSp>
      <p:sp>
        <p:nvSpPr>
          <p:cNvPr id="238" name="Google Shape;238;p22"/>
          <p:cNvSpPr/>
          <p:nvPr/>
        </p:nvSpPr>
        <p:spPr>
          <a:xfrm>
            <a:off x="5093312" y="1593878"/>
            <a:ext cx="2703000" cy="4266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39" name="Google Shape;239;p22"/>
          <p:cNvSpPr/>
          <p:nvPr/>
        </p:nvSpPr>
        <p:spPr>
          <a:xfrm>
            <a:off x="913632" y="1593878"/>
            <a:ext cx="3179100" cy="4266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40" name="Google Shape;240;p22"/>
          <p:cNvSpPr/>
          <p:nvPr/>
        </p:nvSpPr>
        <p:spPr>
          <a:xfrm>
            <a:off x="4092709" y="1593878"/>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1" name="Google Shape;241;p22"/>
          <p:cNvSpPr/>
          <p:nvPr/>
        </p:nvSpPr>
        <p:spPr>
          <a:xfrm>
            <a:off x="4593011" y="1593878"/>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2" name="Google Shape;242;p22"/>
          <p:cNvSpPr txBox="1"/>
          <p:nvPr/>
        </p:nvSpPr>
        <p:spPr>
          <a:xfrm>
            <a:off x="1301673" y="1346182"/>
            <a:ext cx="24030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243" name="Google Shape;243;p22"/>
          <p:cNvSpPr txBox="1"/>
          <p:nvPr/>
        </p:nvSpPr>
        <p:spPr>
          <a:xfrm>
            <a:off x="143419" y="2469468"/>
            <a:ext cx="16674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cxnSp>
        <p:nvCxnSpPr>
          <p:cNvPr id="244" name="Google Shape;244;p22"/>
          <p:cNvCxnSpPr/>
          <p:nvPr/>
        </p:nvCxnSpPr>
        <p:spPr>
          <a:xfrm>
            <a:off x="124757" y="2355923"/>
            <a:ext cx="8434500" cy="0"/>
          </a:xfrm>
          <a:prstGeom prst="straightConnector1">
            <a:avLst/>
          </a:prstGeom>
          <a:noFill/>
          <a:ln cap="flat" cmpd="sng" w="9525">
            <a:solidFill>
              <a:schemeClr val="dk2"/>
            </a:solidFill>
            <a:prstDash val="solid"/>
            <a:round/>
            <a:headEnd len="med" w="med" type="none"/>
            <a:tailEnd len="med" w="med" type="none"/>
          </a:ln>
        </p:spPr>
      </p:cxnSp>
      <p:sp>
        <p:nvSpPr>
          <p:cNvPr id="245" name="Google Shape;245;p22"/>
          <p:cNvSpPr/>
          <p:nvPr/>
        </p:nvSpPr>
        <p:spPr>
          <a:xfrm>
            <a:off x="4593011" y="1593878"/>
            <a:ext cx="3957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6" name="Google Shape;246;p22"/>
          <p:cNvSpPr txBox="1"/>
          <p:nvPr/>
        </p:nvSpPr>
        <p:spPr>
          <a:xfrm>
            <a:off x="55525" y="4078680"/>
            <a:ext cx="16674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247" name="Google Shape;247;p22"/>
          <p:cNvSpPr/>
          <p:nvPr/>
        </p:nvSpPr>
        <p:spPr>
          <a:xfrm>
            <a:off x="4517145" y="3131067"/>
            <a:ext cx="500100" cy="426600"/>
          </a:xfrm>
          <a:prstGeom prst="rect">
            <a:avLst/>
          </a:prstGeom>
          <a:no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8" name="Google Shape;248;p22"/>
          <p:cNvSpPr txBox="1"/>
          <p:nvPr/>
        </p:nvSpPr>
        <p:spPr>
          <a:xfrm>
            <a:off x="159289" y="1025100"/>
            <a:ext cx="16674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state:</a:t>
            </a:r>
            <a:endParaRPr sz="800">
              <a:latin typeface="JetBrains Mono"/>
              <a:ea typeface="JetBrains Mono"/>
              <a:cs typeface="JetBrains Mono"/>
              <a:sym typeface="JetBrains Mono"/>
            </a:endParaRPr>
          </a:p>
        </p:txBody>
      </p:sp>
      <p:sp>
        <p:nvSpPr>
          <p:cNvPr id="249" name="Google Shape;249;p22"/>
          <p:cNvSpPr/>
          <p:nvPr/>
        </p:nvSpPr>
        <p:spPr>
          <a:xfrm>
            <a:off x="837765" y="4510152"/>
            <a:ext cx="3179100" cy="4266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0" name="Google Shape;250;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p:nvPr/>
        </p:nvSpPr>
        <p:spPr>
          <a:xfrm>
            <a:off x="4010036" y="2899893"/>
            <a:ext cx="347700" cy="415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6" name="Google Shape;256;p23"/>
          <p:cNvSpPr/>
          <p:nvPr/>
        </p:nvSpPr>
        <p:spPr>
          <a:xfrm>
            <a:off x="4992206" y="2899893"/>
            <a:ext cx="2686800" cy="4155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7" name="Google Shape;257;p23"/>
          <p:cNvSpPr/>
          <p:nvPr/>
        </p:nvSpPr>
        <p:spPr>
          <a:xfrm>
            <a:off x="836900" y="2899893"/>
            <a:ext cx="3160500" cy="4155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8" name="Google Shape;258;p23"/>
          <p:cNvSpPr/>
          <p:nvPr/>
        </p:nvSpPr>
        <p:spPr>
          <a:xfrm>
            <a:off x="4357949" y="2899893"/>
            <a:ext cx="166200" cy="415500"/>
          </a:xfrm>
          <a:prstGeom prst="rect">
            <a:avLst/>
          </a:prstGeom>
          <a:solidFill>
            <a:srgbClr val="087CFA">
              <a:alpha val="23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59" name="Google Shape;259;p23"/>
          <p:cNvSpPr/>
          <p:nvPr/>
        </p:nvSpPr>
        <p:spPr>
          <a:xfrm>
            <a:off x="4501671" y="2899893"/>
            <a:ext cx="4947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0" name="Google Shape;260;p23"/>
          <p:cNvSpPr/>
          <p:nvPr/>
        </p:nvSpPr>
        <p:spPr>
          <a:xfrm>
            <a:off x="1179095" y="2899893"/>
            <a:ext cx="102300" cy="4155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61" name="Google Shape;261;p23"/>
          <p:cNvSpPr/>
          <p:nvPr/>
        </p:nvSpPr>
        <p:spPr>
          <a:xfrm>
            <a:off x="3376681" y="2899893"/>
            <a:ext cx="49800" cy="4155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62" name="Google Shape;262;p23"/>
          <p:cNvSpPr/>
          <p:nvPr/>
        </p:nvSpPr>
        <p:spPr>
          <a:xfrm>
            <a:off x="4992206" y="4243749"/>
            <a:ext cx="2686800" cy="4155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63" name="Google Shape;263;p23"/>
          <p:cNvSpPr/>
          <p:nvPr/>
        </p:nvSpPr>
        <p:spPr>
          <a:xfrm>
            <a:off x="3997438" y="4243749"/>
            <a:ext cx="4857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4" name="Google Shape;264;p23"/>
          <p:cNvSpPr/>
          <p:nvPr/>
        </p:nvSpPr>
        <p:spPr>
          <a:xfrm>
            <a:off x="4494822" y="4243749"/>
            <a:ext cx="4974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5" name="Google Shape;265;p23"/>
          <p:cNvSpPr/>
          <p:nvPr/>
        </p:nvSpPr>
        <p:spPr>
          <a:xfrm>
            <a:off x="4492129" y="4243749"/>
            <a:ext cx="3102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66" name="Google Shape;266;p23"/>
          <p:cNvCxnSpPr>
            <a:stCxn id="265" idx="0"/>
            <a:endCxn id="260" idx="2"/>
          </p:cNvCxnSpPr>
          <p:nvPr/>
        </p:nvCxnSpPr>
        <p:spPr>
          <a:xfrm flipH="1" rot="5400000">
            <a:off x="2474479" y="2070999"/>
            <a:ext cx="928500" cy="3417000"/>
          </a:xfrm>
          <a:prstGeom prst="curvedConnector3">
            <a:avLst>
              <a:gd fmla="val 49995" name="adj1"/>
            </a:avLst>
          </a:prstGeom>
          <a:noFill/>
          <a:ln cap="flat" cmpd="sng" w="114300">
            <a:solidFill>
              <a:srgbClr val="84DAA2"/>
            </a:solidFill>
            <a:prstDash val="solid"/>
            <a:round/>
            <a:headEnd len="med" w="med" type="none"/>
            <a:tailEnd len="med" w="med" type="none"/>
          </a:ln>
        </p:spPr>
      </p:cxnSp>
      <p:cxnSp>
        <p:nvCxnSpPr>
          <p:cNvPr id="267" name="Google Shape;267;p23"/>
          <p:cNvCxnSpPr>
            <a:stCxn id="265" idx="0"/>
            <a:endCxn id="261" idx="2"/>
          </p:cNvCxnSpPr>
          <p:nvPr/>
        </p:nvCxnSpPr>
        <p:spPr>
          <a:xfrm flipH="1" rot="5400000">
            <a:off x="3560179" y="3156699"/>
            <a:ext cx="928500" cy="12456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268" name="Google Shape;268;p23"/>
          <p:cNvSpPr/>
          <p:nvPr/>
        </p:nvSpPr>
        <p:spPr>
          <a:xfrm>
            <a:off x="3996745" y="2899893"/>
            <a:ext cx="2613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9" name="Google Shape;269;p23"/>
          <p:cNvSpPr/>
          <p:nvPr/>
        </p:nvSpPr>
        <p:spPr>
          <a:xfrm>
            <a:off x="4310498" y="2899893"/>
            <a:ext cx="498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70" name="Google Shape;270;p23"/>
          <p:cNvCxnSpPr>
            <a:stCxn id="265" idx="0"/>
            <a:endCxn id="268" idx="2"/>
          </p:cNvCxnSpPr>
          <p:nvPr/>
        </p:nvCxnSpPr>
        <p:spPr>
          <a:xfrm flipH="1" rot="5400000">
            <a:off x="3923029" y="3519549"/>
            <a:ext cx="928500" cy="519900"/>
          </a:xfrm>
          <a:prstGeom prst="curvedConnector3">
            <a:avLst>
              <a:gd fmla="val 49995" name="adj1"/>
            </a:avLst>
          </a:prstGeom>
          <a:noFill/>
          <a:ln cap="flat" cmpd="sng" w="38100">
            <a:solidFill>
              <a:srgbClr val="79B6DF"/>
            </a:solidFill>
            <a:prstDash val="solid"/>
            <a:round/>
            <a:headEnd len="med" w="med" type="none"/>
            <a:tailEnd len="med" w="med" type="none"/>
          </a:ln>
        </p:spPr>
      </p:cxnSp>
      <p:cxnSp>
        <p:nvCxnSpPr>
          <p:cNvPr id="271" name="Google Shape;271;p23"/>
          <p:cNvCxnSpPr>
            <a:stCxn id="272" idx="0"/>
            <a:endCxn id="273" idx="2"/>
          </p:cNvCxnSpPr>
          <p:nvPr/>
        </p:nvCxnSpPr>
        <p:spPr>
          <a:xfrm flipH="1" rot="5400000">
            <a:off x="4171701" y="3322749"/>
            <a:ext cx="928500" cy="913500"/>
          </a:xfrm>
          <a:prstGeom prst="curvedConnector3">
            <a:avLst>
              <a:gd fmla="val 50000" name="adj1"/>
            </a:avLst>
          </a:prstGeom>
          <a:noFill/>
          <a:ln cap="flat" cmpd="sng" w="114300">
            <a:solidFill>
              <a:srgbClr val="79B6DF"/>
            </a:solidFill>
            <a:prstDash val="solid"/>
            <a:round/>
            <a:headEnd len="med" w="med" type="none"/>
            <a:tailEnd len="med" w="med" type="none"/>
          </a:ln>
        </p:spPr>
      </p:cxnSp>
      <p:cxnSp>
        <p:nvCxnSpPr>
          <p:cNvPr id="274" name="Google Shape;274;p23"/>
          <p:cNvCxnSpPr>
            <a:stCxn id="272" idx="0"/>
            <a:endCxn id="269" idx="2"/>
          </p:cNvCxnSpPr>
          <p:nvPr/>
        </p:nvCxnSpPr>
        <p:spPr>
          <a:xfrm flipH="1" rot="5400000">
            <a:off x="4249851" y="3400899"/>
            <a:ext cx="928500" cy="757200"/>
          </a:xfrm>
          <a:prstGeom prst="curvedConnector3">
            <a:avLst>
              <a:gd fmla="val 49995" name="adj1"/>
            </a:avLst>
          </a:prstGeom>
          <a:noFill/>
          <a:ln cap="flat" cmpd="sng" w="38100">
            <a:solidFill>
              <a:srgbClr val="79B6DF"/>
            </a:solidFill>
            <a:prstDash val="solid"/>
            <a:round/>
            <a:headEnd len="med" w="med" type="none"/>
            <a:tailEnd len="med" w="med" type="none"/>
          </a:ln>
        </p:spPr>
      </p:cxnSp>
      <p:sp>
        <p:nvSpPr>
          <p:cNvPr id="272" name="Google Shape;272;p23"/>
          <p:cNvSpPr/>
          <p:nvPr/>
        </p:nvSpPr>
        <p:spPr>
          <a:xfrm>
            <a:off x="4992201" y="4243749"/>
            <a:ext cx="201000" cy="415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75" name="Google Shape;275;p23"/>
          <p:cNvSpPr/>
          <p:nvPr/>
        </p:nvSpPr>
        <p:spPr>
          <a:xfrm>
            <a:off x="2316525" y="2899893"/>
            <a:ext cx="49800" cy="4155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cxnSp>
        <p:nvCxnSpPr>
          <p:cNvPr id="276" name="Google Shape;276;p23"/>
          <p:cNvCxnSpPr>
            <a:stCxn id="265" idx="0"/>
            <a:endCxn id="275" idx="2"/>
          </p:cNvCxnSpPr>
          <p:nvPr/>
        </p:nvCxnSpPr>
        <p:spPr>
          <a:xfrm flipH="1" rot="5400000">
            <a:off x="3030079" y="2626599"/>
            <a:ext cx="928500" cy="23058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277" name="Google Shape;277;p23"/>
          <p:cNvSpPr/>
          <p:nvPr/>
        </p:nvSpPr>
        <p:spPr>
          <a:xfrm>
            <a:off x="5067629" y="1401973"/>
            <a:ext cx="2686800" cy="4155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78" name="Google Shape;278;p23"/>
          <p:cNvSpPr/>
          <p:nvPr/>
        </p:nvSpPr>
        <p:spPr>
          <a:xfrm>
            <a:off x="912324" y="1401973"/>
            <a:ext cx="3160500" cy="4155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79" name="Google Shape;279;p23"/>
          <p:cNvSpPr/>
          <p:nvPr/>
        </p:nvSpPr>
        <p:spPr>
          <a:xfrm>
            <a:off x="4072862" y="1401973"/>
            <a:ext cx="4974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0" name="Google Shape;280;p23"/>
          <p:cNvSpPr/>
          <p:nvPr/>
        </p:nvSpPr>
        <p:spPr>
          <a:xfrm>
            <a:off x="4570245" y="1401973"/>
            <a:ext cx="4974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1" name="Google Shape;281;p23"/>
          <p:cNvSpPr txBox="1"/>
          <p:nvPr/>
        </p:nvSpPr>
        <p:spPr>
          <a:xfrm>
            <a:off x="1298103" y="1160605"/>
            <a:ext cx="23889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282" name="Google Shape;282;p23"/>
          <p:cNvSpPr txBox="1"/>
          <p:nvPr/>
        </p:nvSpPr>
        <p:spPr>
          <a:xfrm>
            <a:off x="146603" y="2255195"/>
            <a:ext cx="16578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cxnSp>
        <p:nvCxnSpPr>
          <p:cNvPr id="283" name="Google Shape;283;p23"/>
          <p:cNvCxnSpPr/>
          <p:nvPr/>
        </p:nvCxnSpPr>
        <p:spPr>
          <a:xfrm>
            <a:off x="128050" y="2144551"/>
            <a:ext cx="8385600" cy="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3"/>
          <p:cNvSpPr/>
          <p:nvPr/>
        </p:nvSpPr>
        <p:spPr>
          <a:xfrm>
            <a:off x="4072850" y="1401973"/>
            <a:ext cx="3102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5" name="Google Shape;285;p23"/>
          <p:cNvSpPr txBox="1"/>
          <p:nvPr/>
        </p:nvSpPr>
        <p:spPr>
          <a:xfrm>
            <a:off x="128050" y="3823299"/>
            <a:ext cx="16578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286" name="Google Shape;286;p23"/>
          <p:cNvSpPr/>
          <p:nvPr/>
        </p:nvSpPr>
        <p:spPr>
          <a:xfrm>
            <a:off x="3998364" y="2899893"/>
            <a:ext cx="494700" cy="415500"/>
          </a:xfrm>
          <a:prstGeom prst="rect">
            <a:avLst/>
          </a:prstGeom>
          <a:no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7" name="Google Shape;287;p23"/>
          <p:cNvSpPr txBox="1"/>
          <p:nvPr/>
        </p:nvSpPr>
        <p:spPr>
          <a:xfrm>
            <a:off x="1857031" y="4794759"/>
            <a:ext cx="4334700" cy="3939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Not enough space to move objects from Eden to Survivor 1</a:t>
            </a:r>
            <a:endParaRPr sz="800">
              <a:latin typeface="JetBrains Mono"/>
              <a:ea typeface="JetBrains Mono"/>
              <a:cs typeface="JetBrains Mono"/>
              <a:sym typeface="JetBrains Mono"/>
            </a:endParaRPr>
          </a:p>
          <a:p>
            <a:pPr indent="0" lvl="0" marL="0" rtl="0" algn="ctr">
              <a:lnSpc>
                <a:spcPct val="115000"/>
              </a:lnSpc>
              <a:spcBef>
                <a:spcPts val="0"/>
              </a:spcBef>
              <a:spcAft>
                <a:spcPts val="0"/>
              </a:spcAft>
              <a:buNone/>
            </a:pPr>
            <a:r>
              <a:t/>
            </a:r>
            <a:endParaRPr sz="800">
              <a:latin typeface="JetBrains Mono"/>
              <a:ea typeface="JetBrains Mono"/>
              <a:cs typeface="JetBrains Mono"/>
              <a:sym typeface="JetBrains Mono"/>
            </a:endParaRPr>
          </a:p>
        </p:txBody>
      </p:sp>
      <p:sp>
        <p:nvSpPr>
          <p:cNvPr id="288" name="Google Shape;288;p23"/>
          <p:cNvSpPr txBox="1"/>
          <p:nvPr/>
        </p:nvSpPr>
        <p:spPr>
          <a:xfrm>
            <a:off x="162381" y="847725"/>
            <a:ext cx="16578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state:</a:t>
            </a:r>
            <a:endParaRPr sz="800">
              <a:latin typeface="JetBrains Mono"/>
              <a:ea typeface="JetBrains Mono"/>
              <a:cs typeface="JetBrains Mono"/>
              <a:sym typeface="JetBrains Mono"/>
            </a:endParaRPr>
          </a:p>
        </p:txBody>
      </p:sp>
      <p:sp>
        <p:nvSpPr>
          <p:cNvPr id="289" name="Google Shape;289;p23"/>
          <p:cNvSpPr/>
          <p:nvPr/>
        </p:nvSpPr>
        <p:spPr>
          <a:xfrm>
            <a:off x="836900" y="4243749"/>
            <a:ext cx="3160500" cy="4155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90" name="Google Shape;290;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1100"/>
              <a:buNone/>
            </a:pPr>
            <a:r>
              <a:rPr lang="en"/>
              <a:t>Just-in-time compilation</a:t>
            </a:r>
            <a:endParaRPr/>
          </a:p>
        </p:txBody>
      </p:sp>
      <p:pic>
        <p:nvPicPr>
          <p:cNvPr id="296" name="Google Shape;296;p24"/>
          <p:cNvPicPr preferRelativeResize="0"/>
          <p:nvPr/>
        </p:nvPicPr>
        <p:blipFill rotWithShape="1">
          <a:blip r:embed="rId3">
            <a:alphaModFix/>
          </a:blip>
          <a:srcRect b="7828" l="0" r="0" t="51164"/>
          <a:stretch/>
        </p:blipFill>
        <p:spPr>
          <a:xfrm>
            <a:off x="179900" y="1199075"/>
            <a:ext cx="7633603" cy="1814300"/>
          </a:xfrm>
          <a:prstGeom prst="rect">
            <a:avLst/>
          </a:prstGeom>
          <a:noFill/>
          <a:ln>
            <a:noFill/>
          </a:ln>
        </p:spPr>
      </p:pic>
      <p:sp>
        <p:nvSpPr>
          <p:cNvPr id="297" name="Google Shape;297;p24"/>
          <p:cNvSpPr txBox="1"/>
          <p:nvPr>
            <p:ph idx="1" type="body"/>
          </p:nvPr>
        </p:nvSpPr>
        <p:spPr>
          <a:xfrm>
            <a:off x="292600" y="3202999"/>
            <a:ext cx="8419800" cy="1005900"/>
          </a:xfrm>
          <a:prstGeom prst="rect">
            <a:avLst/>
          </a:prstGeom>
        </p:spPr>
        <p:txBody>
          <a:bodyPr anchorCtr="0" anchor="t" bIns="0" lIns="0" spcFirstLastPara="1" rIns="0" wrap="square" tIns="73150">
            <a:noAutofit/>
          </a:bodyPr>
          <a:lstStyle/>
          <a:p>
            <a:pPr indent="-298450" lvl="0" marL="457200" rtl="0" algn="l">
              <a:spcBef>
                <a:spcPts val="0"/>
              </a:spcBef>
              <a:spcAft>
                <a:spcPts val="0"/>
              </a:spcAft>
              <a:buSzPts val="1100"/>
              <a:buChar char="●"/>
            </a:pPr>
            <a:r>
              <a:rPr lang="en" sz="1100"/>
              <a:t>Program </a:t>
            </a:r>
            <a:r>
              <a:rPr lang="en" sz="1100"/>
              <a:t>profiling occurs at runtime.</a:t>
            </a:r>
            <a:endParaRPr sz="1100"/>
          </a:p>
          <a:p>
            <a:pPr indent="-298450" lvl="0" marL="457200" rtl="0" algn="l">
              <a:spcBef>
                <a:spcPts val="1000"/>
              </a:spcBef>
              <a:spcAft>
                <a:spcPts val="0"/>
              </a:spcAft>
              <a:buSzPts val="1100"/>
              <a:buChar char="●"/>
            </a:pPr>
            <a:r>
              <a:rPr lang="en" sz="1100"/>
              <a:t>Pieces of code are compiled for a specific platform to optimize the execution time.</a:t>
            </a:r>
            <a:endParaRPr sz="1100"/>
          </a:p>
          <a:p>
            <a:pPr indent="0" lvl="0" marL="0" rtl="0" algn="l">
              <a:spcBef>
                <a:spcPts val="1000"/>
              </a:spcBef>
              <a:spcAft>
                <a:spcPts val="0"/>
              </a:spcAft>
              <a:buClr>
                <a:schemeClr val="dk1"/>
              </a:buClr>
              <a:buSzPts val="1100"/>
              <a:buFont typeface="Arial"/>
              <a:buNone/>
            </a:pPr>
            <a:r>
              <a:rPr i="1" lang="en" sz="1100"/>
              <a:t>Interpreting a command is much slower than executing it directly on the processor.</a:t>
            </a:r>
            <a:endParaRPr i="1" sz="1100"/>
          </a:p>
          <a:p>
            <a:pPr indent="0" lvl="0" marL="0" rtl="0" algn="l">
              <a:spcBef>
                <a:spcPts val="1000"/>
              </a:spcBef>
              <a:spcAft>
                <a:spcPts val="0"/>
              </a:spcAft>
              <a:buClr>
                <a:schemeClr val="dk1"/>
              </a:buClr>
              <a:buSzPts val="1100"/>
              <a:buFont typeface="Arial"/>
              <a:buNone/>
            </a:pPr>
            <a:r>
              <a:t/>
            </a:r>
            <a:endParaRPr sz="1100"/>
          </a:p>
          <a:p>
            <a:pPr indent="0" lvl="0" marL="0" rtl="0" algn="l">
              <a:spcBef>
                <a:spcPts val="1000"/>
              </a:spcBef>
              <a:spcAft>
                <a:spcPts val="0"/>
              </a:spcAft>
              <a:buClr>
                <a:schemeClr val="dk1"/>
              </a:buClr>
              <a:buSzPts val="1100"/>
              <a:buFont typeface="Arial"/>
              <a:buNone/>
            </a:pPr>
            <a:r>
              <a:t/>
            </a:r>
            <a:endParaRPr sz="1100"/>
          </a:p>
          <a:p>
            <a:pPr indent="0" lvl="0" marL="0" rtl="0" algn="l">
              <a:spcBef>
                <a:spcPts val="1000"/>
              </a:spcBef>
              <a:spcAft>
                <a:spcPts val="1000"/>
              </a:spcAft>
              <a:buNone/>
            </a:pPr>
            <a:r>
              <a:t/>
            </a:r>
            <a:endParaRPr sz="1100"/>
          </a:p>
        </p:txBody>
      </p:sp>
      <p:sp>
        <p:nvSpPr>
          <p:cNvPr id="298" name="Google Shape;298;p24"/>
          <p:cNvSpPr txBox="1"/>
          <p:nvPr/>
        </p:nvSpPr>
        <p:spPr>
          <a:xfrm>
            <a:off x="982275" y="4369251"/>
            <a:ext cx="5231100" cy="3540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sz="1100">
                <a:latin typeface="Open Sans"/>
                <a:ea typeface="Open Sans"/>
                <a:cs typeface="Open Sans"/>
                <a:sym typeface="Open Sans"/>
              </a:rPr>
              <a:t>Why, then, do we need the interpreter?</a:t>
            </a:r>
            <a:endParaRPr sz="1100">
              <a:latin typeface="Open Sans"/>
              <a:ea typeface="Open Sans"/>
              <a:cs typeface="Open Sans"/>
              <a:sym typeface="Open Sans"/>
            </a:endParaRPr>
          </a:p>
        </p:txBody>
      </p:sp>
      <p:pic>
        <p:nvPicPr>
          <p:cNvPr id="299" name="Google Shape;299;p24"/>
          <p:cNvPicPr preferRelativeResize="0"/>
          <p:nvPr/>
        </p:nvPicPr>
        <p:blipFill rotWithShape="1">
          <a:blip r:embed="rId4">
            <a:alphaModFix/>
          </a:blip>
          <a:srcRect b="0" l="0" r="32331" t="22618"/>
          <a:stretch/>
        </p:blipFill>
        <p:spPr>
          <a:xfrm>
            <a:off x="286675" y="4290574"/>
            <a:ext cx="569801" cy="65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Just-in-time compilation</a:t>
            </a:r>
            <a:endParaRPr/>
          </a:p>
        </p:txBody>
      </p:sp>
      <p:sp>
        <p:nvSpPr>
          <p:cNvPr id="305" name="Google Shape;305;p25"/>
          <p:cNvSpPr txBox="1"/>
          <p:nvPr>
            <p:ph idx="1" type="body"/>
          </p:nvPr>
        </p:nvSpPr>
        <p:spPr>
          <a:xfrm>
            <a:off x="292600" y="2205250"/>
            <a:ext cx="37452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b="1" lang="en"/>
              <a:t>Interpreter</a:t>
            </a:r>
            <a:endParaRPr b="1"/>
          </a:p>
          <a:p>
            <a:pPr indent="-317500" lvl="0" marL="457200" rtl="0" algn="l">
              <a:spcBef>
                <a:spcPts val="1000"/>
              </a:spcBef>
              <a:spcAft>
                <a:spcPts val="0"/>
              </a:spcAft>
              <a:buSzPts val="1400"/>
              <a:buChar char="●"/>
            </a:pPr>
            <a:r>
              <a:rPr lang="en"/>
              <a:t>Starts working almost instantly.</a:t>
            </a:r>
            <a:endParaRPr/>
          </a:p>
          <a:p>
            <a:pPr indent="-317500" lvl="0" marL="457200" rtl="0" algn="l">
              <a:spcBef>
                <a:spcPts val="1000"/>
              </a:spcBef>
              <a:spcAft>
                <a:spcPts val="0"/>
              </a:spcAft>
              <a:buSzPts val="1400"/>
              <a:buChar char="●"/>
            </a:pPr>
            <a:r>
              <a:rPr lang="en"/>
              <a:t>The performance of the executable code is </a:t>
            </a:r>
            <a:r>
              <a:rPr lang="en"/>
              <a:t>poor</a:t>
            </a:r>
            <a:r>
              <a:rPr lang="en"/>
              <a:t>.</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06" name="Google Shape;306;p25"/>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then, do we need the interpreter?</a:t>
            </a:r>
            <a:endParaRPr>
              <a:latin typeface="Open Sans"/>
              <a:ea typeface="Open Sans"/>
              <a:cs typeface="Open Sans"/>
              <a:sym typeface="Open Sans"/>
            </a:endParaRPr>
          </a:p>
        </p:txBody>
      </p:sp>
      <p:pic>
        <p:nvPicPr>
          <p:cNvPr id="307" name="Google Shape;307;p25"/>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
        <p:nvSpPr>
          <p:cNvPr id="308" name="Google Shape;308;p25"/>
          <p:cNvSpPr txBox="1"/>
          <p:nvPr>
            <p:ph idx="1" type="body"/>
          </p:nvPr>
        </p:nvSpPr>
        <p:spPr>
          <a:xfrm>
            <a:off x="4871800" y="2205250"/>
            <a:ext cx="39246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b="1" lang="en"/>
              <a:t>JIT-compiler</a:t>
            </a:r>
            <a:endParaRPr b="1"/>
          </a:p>
          <a:p>
            <a:pPr indent="-317500" lvl="0" marL="457200" rtl="0" algn="l">
              <a:spcBef>
                <a:spcPts val="1000"/>
              </a:spcBef>
              <a:spcAft>
                <a:spcPts val="0"/>
              </a:spcAft>
              <a:buSzPts val="1400"/>
              <a:buChar char="●"/>
            </a:pPr>
            <a:r>
              <a:rPr lang="en"/>
              <a:t>Kicks in after a long delay (needs time for optimizations).</a:t>
            </a:r>
            <a:endParaRPr/>
          </a:p>
          <a:p>
            <a:pPr indent="-317500" lvl="0" marL="457200" rtl="0" algn="l">
              <a:spcBef>
                <a:spcPts val="1000"/>
              </a:spcBef>
              <a:spcAft>
                <a:spcPts val="0"/>
              </a:spcAft>
              <a:buSzPts val="1400"/>
              <a:buChar char="●"/>
            </a:pPr>
            <a:r>
              <a:rPr lang="en"/>
              <a:t>The performance of the executable (compiled) code is high.</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309" name="Google Shape;309;p25"/>
          <p:cNvSpPr txBox="1"/>
          <p:nvPr/>
        </p:nvSpPr>
        <p:spPr>
          <a:xfrm>
            <a:off x="4061125" y="2673350"/>
            <a:ext cx="418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500"/>
              <a:buFont typeface="Arial"/>
              <a:buNone/>
            </a:pPr>
            <a:r>
              <a:rPr b="1" i="0" lang="en" sz="3000" u="none" cap="none" strike="noStrike">
                <a:solidFill>
                  <a:schemeClr val="accent3"/>
                </a:solidFill>
                <a:latin typeface="Open Sans"/>
                <a:ea typeface="Open Sans"/>
                <a:cs typeface="Open Sans"/>
                <a:sym typeface="Open Sans"/>
              </a:rPr>
              <a:t>vs</a:t>
            </a:r>
            <a:endParaRPr b="1" i="0" sz="3000" u="none" cap="none" strike="noStrike">
              <a:solidFill>
                <a:schemeClr val="accent3"/>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Just-in-time compilation</a:t>
            </a:r>
            <a:endParaRPr/>
          </a:p>
        </p:txBody>
      </p:sp>
      <p:sp>
        <p:nvSpPr>
          <p:cNvPr id="315" name="Google Shape;315;p26"/>
          <p:cNvSpPr txBox="1"/>
          <p:nvPr>
            <p:ph idx="1" type="body"/>
          </p:nvPr>
        </p:nvSpPr>
        <p:spPr>
          <a:xfrm>
            <a:off x="292600" y="2205250"/>
            <a:ext cx="79296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t>Code that will take a long time to run or code that runs frequently, because the compilation overhead will be covered by the profit from having optimized execution.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6" name="Google Shape;316;p26"/>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What </a:t>
            </a:r>
            <a:r>
              <a:rPr lang="en">
                <a:latin typeface="Open Sans"/>
                <a:ea typeface="Open Sans"/>
                <a:cs typeface="Open Sans"/>
                <a:sym typeface="Open Sans"/>
              </a:rPr>
              <a:t>sorts </a:t>
            </a:r>
            <a:r>
              <a:rPr lang="en">
                <a:latin typeface="Open Sans"/>
                <a:ea typeface="Open Sans"/>
                <a:cs typeface="Open Sans"/>
                <a:sym typeface="Open Sans"/>
              </a:rPr>
              <a:t>of  JIT code </a:t>
            </a:r>
            <a:r>
              <a:rPr lang="en">
                <a:latin typeface="Open Sans"/>
                <a:ea typeface="Open Sans"/>
                <a:cs typeface="Open Sans"/>
                <a:sym typeface="Open Sans"/>
              </a:rPr>
              <a:t>are worth compiling</a:t>
            </a:r>
            <a:r>
              <a:rPr lang="en">
                <a:latin typeface="Open Sans"/>
                <a:ea typeface="Open Sans"/>
                <a:cs typeface="Open Sans"/>
                <a:sym typeface="Open Sans"/>
              </a:rPr>
              <a:t>?</a:t>
            </a:r>
            <a:endParaRPr>
              <a:latin typeface="Open Sans"/>
              <a:ea typeface="Open Sans"/>
              <a:cs typeface="Open Sans"/>
              <a:sym typeface="Open Sans"/>
            </a:endParaRPr>
          </a:p>
        </p:txBody>
      </p:sp>
      <p:pic>
        <p:nvPicPr>
          <p:cNvPr id="317" name="Google Shape;317;p26"/>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Just-in-time compilation</a:t>
            </a:r>
            <a:endParaRPr/>
          </a:p>
        </p:txBody>
      </p:sp>
      <p:sp>
        <p:nvSpPr>
          <p:cNvPr id="323" name="Google Shape;323;p27"/>
          <p:cNvSpPr txBox="1"/>
          <p:nvPr>
            <p:ph idx="1" type="body"/>
          </p:nvPr>
        </p:nvSpPr>
        <p:spPr>
          <a:xfrm>
            <a:off x="292600" y="2205250"/>
            <a:ext cx="50829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t>S</a:t>
            </a:r>
            <a:r>
              <a:rPr lang="en"/>
              <a:t>ome guy</a:t>
            </a:r>
            <a:r>
              <a:rPr lang="en"/>
              <a:t> named Alan Turing said it is </a:t>
            </a:r>
            <a:r>
              <a:rPr b="1" lang="en"/>
              <a:t>impossible</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empirically it is possible. If a piece of code took a long </a:t>
            </a:r>
            <a:r>
              <a:rPr lang="en"/>
              <a:t>enough </a:t>
            </a:r>
            <a:r>
              <a:rPr lang="en"/>
              <a:t>time </a:t>
            </a:r>
            <a:r>
              <a:rPr lang="en"/>
              <a:t>to execute once, then most likely the same will be true in the future.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4" name="Google Shape;324;p27"/>
          <p:cNvSpPr txBox="1"/>
          <p:nvPr/>
        </p:nvSpPr>
        <p:spPr>
          <a:xfrm>
            <a:off x="982275" y="1413700"/>
            <a:ext cx="5037600" cy="6480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How can we understand which pieces of code will take a long time to execute?</a:t>
            </a:r>
            <a:endParaRPr>
              <a:latin typeface="Open Sans"/>
              <a:ea typeface="Open Sans"/>
              <a:cs typeface="Open Sans"/>
              <a:sym typeface="Open Sans"/>
            </a:endParaRPr>
          </a:p>
        </p:txBody>
      </p:sp>
      <p:pic>
        <p:nvPicPr>
          <p:cNvPr id="325" name="Google Shape;325;p27"/>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pic>
        <p:nvPicPr>
          <p:cNvPr id="326" name="Google Shape;326;p27"/>
          <p:cNvPicPr preferRelativeResize="0"/>
          <p:nvPr/>
        </p:nvPicPr>
        <p:blipFill rotWithShape="1">
          <a:blip r:embed="rId4">
            <a:alphaModFix/>
          </a:blip>
          <a:srcRect b="0" l="3702" r="18349" t="0"/>
          <a:stretch/>
        </p:blipFill>
        <p:spPr>
          <a:xfrm>
            <a:off x="6199325" y="0"/>
            <a:ext cx="294467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8"/>
          <p:cNvSpPr/>
          <p:nvPr/>
        </p:nvSpPr>
        <p:spPr>
          <a:xfrm>
            <a:off x="2409275" y="2349500"/>
            <a:ext cx="5345100" cy="2259900"/>
          </a:xfrm>
          <a:prstGeom prst="rect">
            <a:avLst/>
          </a:prstGeom>
          <a:no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sp>
        <p:nvSpPr>
          <p:cNvPr id="333" name="Google Shape;333;p28"/>
          <p:cNvSpPr txBox="1"/>
          <p:nvPr/>
        </p:nvSpPr>
        <p:spPr>
          <a:xfrm>
            <a:off x="982275" y="1413700"/>
            <a:ext cx="50376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does the compiler need to access the interpreter?</a:t>
            </a:r>
            <a:endParaRPr>
              <a:latin typeface="Open Sans"/>
              <a:ea typeface="Open Sans"/>
              <a:cs typeface="Open Sans"/>
              <a:sym typeface="Open Sans"/>
            </a:endParaRPr>
          </a:p>
        </p:txBody>
      </p:sp>
      <p:pic>
        <p:nvPicPr>
          <p:cNvPr id="334" name="Google Shape;334;p28"/>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grpSp>
        <p:nvGrpSpPr>
          <p:cNvPr id="335" name="Google Shape;335;p28"/>
          <p:cNvGrpSpPr/>
          <p:nvPr/>
        </p:nvGrpSpPr>
        <p:grpSpPr>
          <a:xfrm>
            <a:off x="1052277" y="3061703"/>
            <a:ext cx="1052400" cy="1075986"/>
            <a:chOff x="1356602" y="1271664"/>
            <a:chExt cx="1052400" cy="1075986"/>
          </a:xfrm>
        </p:grpSpPr>
        <p:pic>
          <p:nvPicPr>
            <p:cNvPr id="336" name="Google Shape;336;p28"/>
            <p:cNvPicPr preferRelativeResize="0"/>
            <p:nvPr/>
          </p:nvPicPr>
          <p:blipFill rotWithShape="1">
            <a:blip r:embed="rId4">
              <a:alphaModFix/>
            </a:blip>
            <a:srcRect b="11966" l="0" r="51345" t="18944"/>
            <a:stretch/>
          </p:blipFill>
          <p:spPr>
            <a:xfrm>
              <a:off x="1645724" y="1271664"/>
              <a:ext cx="474150" cy="673275"/>
            </a:xfrm>
            <a:prstGeom prst="rect">
              <a:avLst/>
            </a:prstGeom>
            <a:noFill/>
            <a:ln>
              <a:noFill/>
            </a:ln>
          </p:spPr>
        </p:pic>
        <p:sp>
          <p:nvSpPr>
            <p:cNvPr id="337" name="Google Shape;337;p28"/>
            <p:cNvSpPr txBox="1"/>
            <p:nvPr/>
          </p:nvSpPr>
          <p:spPr>
            <a:xfrm>
              <a:off x="1356602" y="1935150"/>
              <a:ext cx="1052400" cy="4125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.сlass files</a:t>
              </a:r>
              <a:br>
                <a:rPr lang="en" sz="11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with bytecodes</a:t>
              </a:r>
              <a:endParaRPr sz="1100">
                <a:solidFill>
                  <a:schemeClr val="dk1"/>
                </a:solidFill>
                <a:latin typeface="Open Sans"/>
                <a:ea typeface="Open Sans"/>
                <a:cs typeface="Open Sans"/>
                <a:sym typeface="Open Sans"/>
              </a:endParaRPr>
            </a:p>
          </p:txBody>
        </p:sp>
      </p:grpSp>
      <p:sp>
        <p:nvSpPr>
          <p:cNvPr id="338" name="Google Shape;338;p28"/>
          <p:cNvSpPr/>
          <p:nvPr/>
        </p:nvSpPr>
        <p:spPr>
          <a:xfrm>
            <a:off x="2680650" y="268302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Class </a:t>
            </a:r>
            <a:r>
              <a:rPr lang="en" sz="1100">
                <a:solidFill>
                  <a:srgbClr val="FFFFFF"/>
                </a:solidFill>
                <a:latin typeface="Open Sans"/>
                <a:ea typeface="Open Sans"/>
                <a:cs typeface="Open Sans"/>
                <a:sym typeface="Open Sans"/>
              </a:rPr>
              <a:t>loading</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services</a:t>
            </a:r>
            <a:endParaRPr sz="1100">
              <a:solidFill>
                <a:srgbClr val="FFFFFF"/>
              </a:solidFill>
              <a:latin typeface="Open Sans"/>
              <a:ea typeface="Open Sans"/>
              <a:cs typeface="Open Sans"/>
              <a:sym typeface="Open Sans"/>
            </a:endParaRPr>
          </a:p>
        </p:txBody>
      </p:sp>
      <p:cxnSp>
        <p:nvCxnSpPr>
          <p:cNvPr id="339" name="Google Shape;339;p28"/>
          <p:cNvCxnSpPr/>
          <p:nvPr/>
        </p:nvCxnSpPr>
        <p:spPr>
          <a:xfrm>
            <a:off x="1828788" y="3479151"/>
            <a:ext cx="5505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340" name="Google Shape;340;p28"/>
          <p:cNvSpPr/>
          <p:nvPr/>
        </p:nvSpPr>
        <p:spPr>
          <a:xfrm>
            <a:off x="2680650" y="363107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Memory management</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(heap, GC)</a:t>
            </a:r>
            <a:endParaRPr sz="1100">
              <a:solidFill>
                <a:srgbClr val="FFFFFF"/>
              </a:solidFill>
              <a:latin typeface="Open Sans"/>
              <a:ea typeface="Open Sans"/>
              <a:cs typeface="Open Sans"/>
              <a:sym typeface="Open Sans"/>
            </a:endParaRPr>
          </a:p>
        </p:txBody>
      </p:sp>
      <p:sp>
        <p:nvSpPr>
          <p:cNvPr id="341" name="Google Shape;341;p28"/>
          <p:cNvSpPr/>
          <p:nvPr/>
        </p:nvSpPr>
        <p:spPr>
          <a:xfrm>
            <a:off x="2409275" y="2050993"/>
            <a:ext cx="569700" cy="2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Open Sans"/>
                <a:ea typeface="Open Sans"/>
                <a:cs typeface="Open Sans"/>
                <a:sym typeface="Open Sans"/>
              </a:rPr>
              <a:t>JVM</a:t>
            </a:r>
            <a:endParaRPr sz="1100">
              <a:solidFill>
                <a:schemeClr val="lt1"/>
              </a:solidFill>
              <a:latin typeface="Open Sans"/>
              <a:ea typeface="Open Sans"/>
              <a:cs typeface="Open Sans"/>
              <a:sym typeface="Open Sans"/>
            </a:endParaRPr>
          </a:p>
        </p:txBody>
      </p:sp>
      <p:sp>
        <p:nvSpPr>
          <p:cNvPr id="342" name="Google Shape;342;p28"/>
          <p:cNvSpPr/>
          <p:nvPr/>
        </p:nvSpPr>
        <p:spPr>
          <a:xfrm>
            <a:off x="4902425" y="2683025"/>
            <a:ext cx="2548800" cy="1702200"/>
          </a:xfrm>
          <a:prstGeom prst="rect">
            <a:avLst/>
          </a:prstGeom>
          <a:noFill/>
          <a:ln cap="flat" cmpd="sng" w="9525">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28"/>
          <p:cNvCxnSpPr>
            <a:stCxn id="338" idx="3"/>
          </p:cNvCxnSpPr>
          <p:nvPr/>
        </p:nvCxnSpPr>
        <p:spPr>
          <a:xfrm>
            <a:off x="4401450" y="3008826"/>
            <a:ext cx="5124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344" name="Google Shape;344;p28"/>
          <p:cNvSpPr txBox="1"/>
          <p:nvPr/>
        </p:nvSpPr>
        <p:spPr>
          <a:xfrm>
            <a:off x="5046400" y="3776671"/>
            <a:ext cx="22608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100">
                <a:solidFill>
                  <a:schemeClr val="dk1"/>
                </a:solidFill>
                <a:latin typeface="Open Sans"/>
                <a:ea typeface="Open Sans"/>
                <a:cs typeface="Open Sans"/>
                <a:sym typeface="Open Sans"/>
              </a:rPr>
              <a:t>bytecode </a:t>
            </a:r>
            <a:r>
              <a:rPr lang="en" sz="1100">
                <a:solidFill>
                  <a:schemeClr val="dk1"/>
                </a:solidFill>
                <a:latin typeface="JetBrains Mono"/>
                <a:ea typeface="JetBrains Mono"/>
                <a:cs typeface="JetBrains Mono"/>
                <a:sym typeface="JetBrains Mono"/>
              </a:rPr>
              <a:t>-&gt; </a:t>
            </a:r>
            <a:r>
              <a:rPr lang="en" sz="1100">
                <a:solidFill>
                  <a:schemeClr val="dk1"/>
                </a:solidFill>
                <a:latin typeface="Open Sans"/>
                <a:ea typeface="Open Sans"/>
                <a:cs typeface="Open Sans"/>
                <a:sym typeface="Open Sans"/>
              </a:rPr>
              <a:t>machine code</a:t>
            </a:r>
            <a:endParaRPr sz="1100">
              <a:solidFill>
                <a:schemeClr val="dk1"/>
              </a:solidFill>
              <a:latin typeface="Open Sans"/>
              <a:ea typeface="Open Sans"/>
              <a:cs typeface="Open Sans"/>
              <a:sym typeface="Open Sans"/>
            </a:endParaRPr>
          </a:p>
          <a:p>
            <a:pPr indent="0" lvl="0" marL="0" rtl="0" algn="ctr">
              <a:lnSpc>
                <a:spcPct val="100000"/>
              </a:lnSpc>
              <a:spcBef>
                <a:spcPts val="600"/>
              </a:spcBef>
              <a:spcAft>
                <a:spcPts val="600"/>
              </a:spcAft>
              <a:buNone/>
            </a:pPr>
            <a:r>
              <a:rPr lang="en" sz="1100">
                <a:solidFill>
                  <a:schemeClr val="dk1"/>
                </a:solidFill>
                <a:latin typeface="Open Sans"/>
                <a:ea typeface="Open Sans"/>
                <a:cs typeface="Open Sans"/>
                <a:sym typeface="Open Sans"/>
              </a:rPr>
              <a:t>translation services</a:t>
            </a:r>
            <a:r>
              <a:rPr lang="en" sz="1100">
                <a:solidFill>
                  <a:schemeClr val="dk1"/>
                </a:solidFill>
                <a:latin typeface="JetBrains Mono"/>
                <a:ea typeface="JetBrains Mono"/>
                <a:cs typeface="JetBrains Mono"/>
                <a:sym typeface="JetBrains Mono"/>
              </a:rPr>
              <a:t> </a:t>
            </a:r>
            <a:endParaRPr sz="1100">
              <a:solidFill>
                <a:schemeClr val="dk1"/>
              </a:solidFill>
              <a:latin typeface="Open Sans"/>
              <a:ea typeface="Open Sans"/>
              <a:cs typeface="Open Sans"/>
              <a:sym typeface="Open Sans"/>
            </a:endParaRPr>
          </a:p>
        </p:txBody>
      </p:sp>
      <p:grpSp>
        <p:nvGrpSpPr>
          <p:cNvPr id="345" name="Google Shape;345;p28"/>
          <p:cNvGrpSpPr/>
          <p:nvPr/>
        </p:nvGrpSpPr>
        <p:grpSpPr>
          <a:xfrm>
            <a:off x="5454250" y="2855825"/>
            <a:ext cx="1445700" cy="914542"/>
            <a:chOff x="5521000" y="2855825"/>
            <a:chExt cx="1445700" cy="914542"/>
          </a:xfrm>
        </p:grpSpPr>
        <p:sp>
          <p:nvSpPr>
            <p:cNvPr id="346" name="Google Shape;346;p28"/>
            <p:cNvSpPr/>
            <p:nvPr/>
          </p:nvSpPr>
          <p:spPr>
            <a:xfrm>
              <a:off x="5521000" y="2855825"/>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Interpreter</a:t>
              </a:r>
              <a:endParaRPr sz="1100"/>
            </a:p>
          </p:txBody>
        </p:sp>
        <p:sp>
          <p:nvSpPr>
            <p:cNvPr id="347" name="Google Shape;347;p28"/>
            <p:cNvSpPr/>
            <p:nvPr/>
          </p:nvSpPr>
          <p:spPr>
            <a:xfrm>
              <a:off x="5521000" y="3361467"/>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JIT-compiler</a:t>
              </a:r>
              <a:endParaRPr sz="1100"/>
            </a:p>
          </p:txBody>
        </p:sp>
        <p:cxnSp>
          <p:nvCxnSpPr>
            <p:cNvPr id="348" name="Google Shape;348;p28"/>
            <p:cNvCxnSpPr>
              <a:stCxn id="346" idx="3"/>
              <a:endCxn id="347" idx="3"/>
            </p:cNvCxnSpPr>
            <p:nvPr/>
          </p:nvCxnSpPr>
          <p:spPr>
            <a:xfrm>
              <a:off x="6966100" y="3060275"/>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cxnSp>
          <p:nvCxnSpPr>
            <p:cNvPr id="349" name="Google Shape;349;p28"/>
            <p:cNvCxnSpPr>
              <a:stCxn id="347" idx="1"/>
              <a:endCxn id="346" idx="1"/>
            </p:cNvCxnSpPr>
            <p:nvPr/>
          </p:nvCxnSpPr>
          <p:spPr>
            <a:xfrm flipH="1" rot="10800000">
              <a:off x="5521000" y="3060417"/>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The </a:t>
            </a:r>
            <a:r>
              <a:rPr lang="en"/>
              <a:t>Java language</a:t>
            </a:r>
            <a:endParaRPr/>
          </a:p>
        </p:txBody>
      </p:sp>
      <p:sp>
        <p:nvSpPr>
          <p:cNvPr id="47" name="Google Shape;47;p11"/>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317500" lvl="0" marL="457200" rtl="0" algn="l">
              <a:lnSpc>
                <a:spcPct val="115000"/>
              </a:lnSpc>
              <a:spcBef>
                <a:spcPts val="1000"/>
              </a:spcBef>
              <a:spcAft>
                <a:spcPts val="0"/>
              </a:spcAft>
              <a:buSzPts val="1400"/>
              <a:buChar char="●"/>
            </a:pPr>
            <a:r>
              <a:rPr lang="en"/>
              <a:t>Was created in 1995.</a:t>
            </a:r>
            <a:endParaRPr/>
          </a:p>
          <a:p>
            <a:pPr indent="-317500" lvl="0" marL="457200" rtl="0" algn="l">
              <a:lnSpc>
                <a:spcPct val="115000"/>
              </a:lnSpc>
              <a:spcBef>
                <a:spcPts val="1000"/>
              </a:spcBef>
              <a:spcAft>
                <a:spcPts val="0"/>
              </a:spcAft>
              <a:buSzPts val="1400"/>
              <a:buChar char="●"/>
            </a:pPr>
            <a:r>
              <a:rPr lang="en"/>
              <a:t>Is an OOP language with strong static typing.</a:t>
            </a:r>
            <a:endParaRPr/>
          </a:p>
          <a:p>
            <a:pPr indent="-317500" lvl="0" marL="457200" rtl="0" algn="l">
              <a:lnSpc>
                <a:spcPct val="115000"/>
              </a:lnSpc>
              <a:spcBef>
                <a:spcPts val="1000"/>
              </a:spcBef>
              <a:spcAft>
                <a:spcPts val="0"/>
              </a:spcAft>
              <a:buSzPts val="1400"/>
              <a:buChar char="●"/>
            </a:pPr>
            <a:r>
              <a:rPr lang="en"/>
              <a:t>Has </a:t>
            </a:r>
            <a:r>
              <a:rPr lang="en"/>
              <a:t>Just-in-time (JIT) compilation.</a:t>
            </a:r>
            <a:endParaRPr/>
          </a:p>
          <a:p>
            <a:pPr indent="-317500" lvl="0" marL="457200" rtl="0" algn="l">
              <a:lnSpc>
                <a:spcPct val="115000"/>
              </a:lnSpc>
              <a:spcBef>
                <a:spcPts val="1000"/>
              </a:spcBef>
              <a:spcAft>
                <a:spcPts val="0"/>
              </a:spcAft>
              <a:buSzPts val="1400"/>
              <a:buChar char="●"/>
            </a:pPr>
            <a:r>
              <a:rPr lang="en"/>
              <a:t>Uses the Java </a:t>
            </a:r>
            <a:r>
              <a:rPr lang="en"/>
              <a:t>V</a:t>
            </a:r>
            <a:r>
              <a:rPr lang="en"/>
              <a:t>irtual Machine </a:t>
            </a:r>
            <a:r>
              <a:rPr lang="en"/>
              <a:t>(JVM).</a:t>
            </a:r>
            <a:endParaRPr/>
          </a:p>
          <a:p>
            <a:pPr indent="-317500" lvl="0" marL="457200" rtl="0" algn="l">
              <a:lnSpc>
                <a:spcPct val="115000"/>
              </a:lnSpc>
              <a:spcBef>
                <a:spcPts val="1000"/>
              </a:spcBef>
              <a:spcAft>
                <a:spcPts val="1000"/>
              </a:spcAft>
              <a:buSzPts val="1400"/>
              <a:buChar char="●"/>
            </a:pPr>
            <a:r>
              <a:rPr lang="en"/>
              <a:t>Has a garbage collector, meaning you can allocate memory and it will be freed automatically.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sp>
        <p:nvSpPr>
          <p:cNvPr id="355" name="Google Shape;355;p29"/>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does the compiler need to access the interpreter?</a:t>
            </a:r>
            <a:endParaRPr>
              <a:latin typeface="Open Sans"/>
              <a:ea typeface="Open Sans"/>
              <a:cs typeface="Open Sans"/>
              <a:sym typeface="Open Sans"/>
            </a:endParaRPr>
          </a:p>
        </p:txBody>
      </p:sp>
      <p:pic>
        <p:nvPicPr>
          <p:cNvPr id="356" name="Google Shape;356;p29"/>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
        <p:nvSpPr>
          <p:cNvPr id="357" name="Google Shape;357;p29"/>
          <p:cNvSpPr txBox="1"/>
          <p:nvPr/>
        </p:nvSpPr>
        <p:spPr>
          <a:xfrm>
            <a:off x="286675" y="2353376"/>
            <a:ext cx="5206200" cy="118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1148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class </a:t>
            </a:r>
            <a:r>
              <a:rPr i="0" lang="en" sz="1100" u="none" cap="none" strike="noStrike">
                <a:solidFill>
                  <a:srgbClr val="000000"/>
                </a:solidFill>
                <a:latin typeface="JetBrains Mono"/>
                <a:ea typeface="JetBrains Mono"/>
                <a:cs typeface="JetBrains Mono"/>
                <a:sym typeface="JetBrains Mono"/>
              </a:rPr>
              <a:t>PiUtils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private static final double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i="0" lang="en" sz="1100" u="none" cap="none" strike="noStrike">
                <a:solidFill>
                  <a:srgbClr val="0432FF"/>
                </a:solidFill>
                <a:latin typeface="JetBrains Mono"/>
                <a:ea typeface="JetBrains Mono"/>
                <a:cs typeface="JetBrains Mono"/>
                <a:sym typeface="JetBrains Mono"/>
              </a:rPr>
              <a:t>3.141592653589</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500"/>
              <a:buFont typeface="Courier"/>
              <a:buNone/>
            </a:pPr>
            <a:r>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b="1" i="1" lang="en" sz="1100" u="none" cap="none" strike="noStrike">
                <a:solidFill>
                  <a:srgbClr val="66187A"/>
                </a:solidFill>
                <a:latin typeface="JetBrains Mono"/>
                <a:ea typeface="JetBrains Mono"/>
                <a:cs typeface="JetBrains Mono"/>
                <a:sym typeface="JetBrains Mono"/>
              </a:rPr>
              <a:t>PI</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358" name="Google Shape;358;p29"/>
          <p:cNvSpPr txBox="1"/>
          <p:nvPr/>
        </p:nvSpPr>
        <p:spPr>
          <a:xfrm>
            <a:off x="286675" y="4118500"/>
            <a:ext cx="41058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b="1" lang="en" sz="1100">
                <a:solidFill>
                  <a:srgbClr val="01148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i="0" lang="en" sz="1100" u="none" cap="none" strike="noStrike">
                <a:solidFill>
                  <a:srgbClr val="0432FF"/>
                </a:solidFill>
                <a:latin typeface="JetBrains Mono"/>
                <a:ea typeface="JetBrains Mono"/>
                <a:cs typeface="JetBrains Mono"/>
                <a:sym typeface="JetBrains Mono"/>
              </a:rPr>
              <a:t>9.869604401084375</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cxnSp>
        <p:nvCxnSpPr>
          <p:cNvPr id="359" name="Google Shape;359;p29"/>
          <p:cNvCxnSpPr/>
          <p:nvPr/>
        </p:nvCxnSpPr>
        <p:spPr>
          <a:xfrm>
            <a:off x="1646250" y="3515825"/>
            <a:ext cx="0" cy="369300"/>
          </a:xfrm>
          <a:prstGeom prst="straightConnector1">
            <a:avLst/>
          </a:prstGeom>
          <a:noFill/>
          <a:ln cap="flat" cmpd="sng" w="19050">
            <a:solidFill>
              <a:schemeClr val="accent4"/>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sp>
        <p:nvSpPr>
          <p:cNvPr id="365" name="Google Shape;365;p30"/>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does the compiler need to access the interpreter?</a:t>
            </a:r>
            <a:endParaRPr>
              <a:latin typeface="Open Sans"/>
              <a:ea typeface="Open Sans"/>
              <a:cs typeface="Open Sans"/>
              <a:sym typeface="Open Sans"/>
            </a:endParaRPr>
          </a:p>
        </p:txBody>
      </p:sp>
      <p:pic>
        <p:nvPicPr>
          <p:cNvPr id="366" name="Google Shape;366;p30"/>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
        <p:nvSpPr>
          <p:cNvPr id="367" name="Google Shape;367;p30"/>
          <p:cNvSpPr txBox="1"/>
          <p:nvPr/>
        </p:nvSpPr>
        <p:spPr>
          <a:xfrm>
            <a:off x="286675" y="2353376"/>
            <a:ext cx="5206200" cy="118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1148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class </a:t>
            </a:r>
            <a:r>
              <a:rPr i="0" lang="en" sz="1100" u="none" cap="none" strike="noStrike">
                <a:solidFill>
                  <a:srgbClr val="000000"/>
                </a:solidFill>
                <a:latin typeface="JetBrains Mono"/>
                <a:ea typeface="JetBrains Mono"/>
                <a:cs typeface="JetBrains Mono"/>
                <a:sym typeface="JetBrains Mono"/>
              </a:rPr>
              <a:t>PiUtils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private static final double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lang="en" sz="1100">
                <a:solidFill>
                  <a:srgbClr val="0432FF"/>
                </a:solidFill>
                <a:latin typeface="JetBrains Mono"/>
                <a:ea typeface="JetBrains Mono"/>
                <a:cs typeface="JetBrains Mono"/>
                <a:sym typeface="JetBrains Mono"/>
              </a:rPr>
              <a:t>4</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500"/>
              <a:buFont typeface="Courier"/>
              <a:buNone/>
            </a:pPr>
            <a:r>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b="1" i="1" lang="en" sz="1100" u="none" cap="none" strike="noStrike">
                <a:solidFill>
                  <a:srgbClr val="66187A"/>
                </a:solidFill>
                <a:latin typeface="JetBrains Mono"/>
                <a:ea typeface="JetBrains Mono"/>
                <a:cs typeface="JetBrains Mono"/>
                <a:sym typeface="JetBrains Mono"/>
              </a:rPr>
              <a:t>PI</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368" name="Google Shape;368;p30"/>
          <p:cNvSpPr txBox="1"/>
          <p:nvPr/>
        </p:nvSpPr>
        <p:spPr>
          <a:xfrm>
            <a:off x="286675" y="4118500"/>
            <a:ext cx="41058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b="1" lang="en" sz="1100">
                <a:solidFill>
                  <a:srgbClr val="01148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i="0" lang="en" sz="1100" u="none" cap="none" strike="noStrike">
                <a:solidFill>
                  <a:srgbClr val="0432FF"/>
                </a:solidFill>
                <a:latin typeface="JetBrains Mono"/>
                <a:ea typeface="JetBrains Mono"/>
                <a:cs typeface="JetBrains Mono"/>
                <a:sym typeface="JetBrains Mono"/>
              </a:rPr>
              <a:t>9.869604401084375</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cxnSp>
        <p:nvCxnSpPr>
          <p:cNvPr id="369" name="Google Shape;369;p30"/>
          <p:cNvCxnSpPr/>
          <p:nvPr/>
        </p:nvCxnSpPr>
        <p:spPr>
          <a:xfrm>
            <a:off x="1646250" y="3515825"/>
            <a:ext cx="0" cy="369300"/>
          </a:xfrm>
          <a:prstGeom prst="straightConnector1">
            <a:avLst/>
          </a:prstGeom>
          <a:noFill/>
          <a:ln cap="flat" cmpd="sng" w="19050">
            <a:solidFill>
              <a:schemeClr val="accent4"/>
            </a:solidFill>
            <a:prstDash val="solid"/>
            <a:round/>
            <a:headEnd len="sm" w="sm" type="none"/>
            <a:tailEnd len="med" w="med" type="triangle"/>
          </a:ln>
        </p:spPr>
      </p:cxnSp>
      <p:sp>
        <p:nvSpPr>
          <p:cNvPr id="370" name="Google Shape;370;p30"/>
          <p:cNvSpPr txBox="1"/>
          <p:nvPr/>
        </p:nvSpPr>
        <p:spPr>
          <a:xfrm>
            <a:off x="1752600" y="3464960"/>
            <a:ext cx="161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Reflection</a:t>
            </a:r>
            <a:endParaRPr i="0" sz="1400" u="none" cap="none" strike="noStrike">
              <a:solidFill>
                <a:schemeClr val="dk1"/>
              </a:solidFill>
              <a:latin typeface="Open Sans"/>
              <a:ea typeface="Open Sans"/>
              <a:cs typeface="Open Sans"/>
              <a:sym typeface="Open Sans"/>
            </a:endParaRPr>
          </a:p>
        </p:txBody>
      </p:sp>
      <p:sp>
        <p:nvSpPr>
          <p:cNvPr id="371" name="Google Shape;371;p30"/>
          <p:cNvSpPr/>
          <p:nvPr/>
        </p:nvSpPr>
        <p:spPr>
          <a:xfrm>
            <a:off x="3409625" y="4014800"/>
            <a:ext cx="569700" cy="569700"/>
          </a:xfrm>
          <a:prstGeom prst="mathMultiply">
            <a:avLst>
              <a:gd fmla="val 23520" name="adj1"/>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Kotlin language</a:t>
            </a:r>
            <a:endParaRPr/>
          </a:p>
        </p:txBody>
      </p:sp>
      <p:sp>
        <p:nvSpPr>
          <p:cNvPr id="377" name="Google Shape;377;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spcBef>
                <a:spcPts val="0"/>
              </a:spcBef>
              <a:spcAft>
                <a:spcPts val="0"/>
              </a:spcAft>
              <a:buSzPts val="1400"/>
              <a:buChar char="●"/>
            </a:pPr>
            <a:r>
              <a:rPr lang="en"/>
              <a:t>Can be compiled into JVM bytecode.</a:t>
            </a:r>
            <a:endParaRPr/>
          </a:p>
          <a:p>
            <a:pPr indent="-317500" lvl="0" marL="457200" rtl="0" algn="l">
              <a:spcBef>
                <a:spcPts val="1000"/>
              </a:spcBef>
              <a:spcAft>
                <a:spcPts val="0"/>
              </a:spcAft>
              <a:buSzPts val="1400"/>
              <a:buChar char="●"/>
            </a:pPr>
            <a:r>
              <a:rPr lang="en"/>
              <a:t>Is interoperable with Java.</a:t>
            </a:r>
            <a:endParaRPr/>
          </a:p>
          <a:p>
            <a:pPr indent="-317500" lvl="1" marL="914400" rtl="0" algn="l">
              <a:spcBef>
                <a:spcPts val="1000"/>
              </a:spcBef>
              <a:spcAft>
                <a:spcPts val="0"/>
              </a:spcAft>
              <a:buSzPts val="1400"/>
              <a:buChar char="○"/>
            </a:pPr>
            <a:r>
              <a:rPr lang="en"/>
              <a:t>Can work in Java projects.</a:t>
            </a:r>
            <a:endParaRPr/>
          </a:p>
          <a:p>
            <a:pPr indent="-317500" lvl="1" marL="914400" rtl="0" algn="l">
              <a:spcBef>
                <a:spcPts val="1000"/>
              </a:spcBef>
              <a:spcAft>
                <a:spcPts val="0"/>
              </a:spcAft>
              <a:buSzPts val="1400"/>
              <a:buChar char="○"/>
            </a:pPr>
            <a:r>
              <a:rPr lang="en"/>
              <a:t>Can use Java libraries.</a:t>
            </a:r>
            <a:endParaRPr/>
          </a:p>
          <a:p>
            <a:pPr indent="-317500" lvl="0" marL="457200" rtl="0" algn="l">
              <a:spcBef>
                <a:spcPts val="1000"/>
              </a:spcBef>
              <a:spcAft>
                <a:spcPts val="0"/>
              </a:spcAft>
              <a:buSzPts val="1400"/>
              <a:buChar char="●"/>
            </a:pPr>
            <a:r>
              <a:rPr lang="en"/>
              <a:t>Is safe and concise.</a:t>
            </a:r>
            <a:endParaRPr/>
          </a:p>
          <a:p>
            <a:pPr indent="-317500" lvl="0" marL="457200" rtl="0" algn="l">
              <a:spcBef>
                <a:spcPts val="1000"/>
              </a:spcBef>
              <a:spcAft>
                <a:spcPts val="0"/>
              </a:spcAft>
              <a:buSzPts val="1400"/>
              <a:buChar char="●"/>
            </a:pPr>
            <a:r>
              <a:rPr lang="en"/>
              <a:t>Provides the ability to integrate into the compilation process (compiler plugins).</a:t>
            </a:r>
            <a:endParaRPr/>
          </a:p>
          <a:p>
            <a:pPr indent="-317500" lvl="0" marL="457200" rtl="0" algn="l">
              <a:spcBef>
                <a:spcPts val="1000"/>
              </a:spcBef>
              <a:spcAft>
                <a:spcPts val="1000"/>
              </a:spcAft>
              <a:buSzPts val="1400"/>
              <a:buChar char="●"/>
            </a:pPr>
            <a:r>
              <a:rPr lang="en"/>
              <a:t>Is the main development language for Android applications, according to Google.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383" name="Google Shape;383;p32"/>
          <p:cNvSpPr/>
          <p:nvPr/>
        </p:nvSpPr>
        <p:spPr>
          <a:xfrm>
            <a:off x="2772688" y="21133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JetBrains Mono"/>
                <a:ea typeface="JetBrains Mono"/>
                <a:cs typeface="JetBrains Mono"/>
                <a:sym typeface="JetBrains Mono"/>
              </a:rPr>
              <a:t>Parser</a:t>
            </a:r>
            <a:endParaRPr sz="1100">
              <a:solidFill>
                <a:srgbClr val="FFFFFF"/>
              </a:solidFill>
              <a:latin typeface="JetBrains Mono"/>
              <a:ea typeface="JetBrains Mono"/>
              <a:cs typeface="JetBrains Mono"/>
              <a:sym typeface="JetBrains Mono"/>
            </a:endParaRPr>
          </a:p>
        </p:txBody>
      </p:sp>
      <p:cxnSp>
        <p:nvCxnSpPr>
          <p:cNvPr id="384" name="Google Shape;384;p32"/>
          <p:cNvCxnSpPr>
            <a:stCxn id="383" idx="3"/>
          </p:cNvCxnSpPr>
          <p:nvPr/>
        </p:nvCxnSpPr>
        <p:spPr>
          <a:xfrm>
            <a:off x="3825088" y="2267388"/>
            <a:ext cx="5505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385" name="Google Shape;385;p32"/>
          <p:cNvSpPr/>
          <p:nvPr/>
        </p:nvSpPr>
        <p:spPr>
          <a:xfrm>
            <a:off x="5978486" y="2113638"/>
            <a:ext cx="10524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JetBrains Mono"/>
                <a:ea typeface="JetBrains Mono"/>
                <a:cs typeface="JetBrains Mono"/>
                <a:sym typeface="JetBrains Mono"/>
              </a:rPr>
              <a:t>B</a:t>
            </a:r>
            <a:r>
              <a:rPr lang="en" sz="1100">
                <a:solidFill>
                  <a:srgbClr val="FFFFFF"/>
                </a:solidFill>
                <a:latin typeface="JetBrains Mono"/>
                <a:ea typeface="JetBrains Mono"/>
                <a:cs typeface="JetBrains Mono"/>
                <a:sym typeface="JetBrains Mono"/>
              </a:rPr>
              <a:t>ackend</a:t>
            </a:r>
            <a:endParaRPr sz="1100">
              <a:solidFill>
                <a:srgbClr val="FFFFFF"/>
              </a:solidFill>
              <a:latin typeface="JetBrains Mono"/>
              <a:ea typeface="JetBrains Mono"/>
              <a:cs typeface="JetBrains Mono"/>
              <a:sym typeface="JetBrains Mono"/>
            </a:endParaRPr>
          </a:p>
        </p:txBody>
      </p:sp>
      <p:sp>
        <p:nvSpPr>
          <p:cNvPr id="386" name="Google Shape;386;p32"/>
          <p:cNvSpPr/>
          <p:nvPr/>
        </p:nvSpPr>
        <p:spPr>
          <a:xfrm>
            <a:off x="4375586" y="2113338"/>
            <a:ext cx="10524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JetBrains Mono"/>
                <a:ea typeface="JetBrains Mono"/>
                <a:cs typeface="JetBrains Mono"/>
                <a:sym typeface="JetBrains Mono"/>
              </a:rPr>
              <a:t>Frontend</a:t>
            </a:r>
            <a:endParaRPr sz="1100">
              <a:solidFill>
                <a:srgbClr val="FFFFFF"/>
              </a:solidFill>
              <a:latin typeface="JetBrains Mono"/>
              <a:ea typeface="JetBrains Mono"/>
              <a:cs typeface="JetBrains Mono"/>
              <a:sym typeface="JetBrains Mono"/>
            </a:endParaRPr>
          </a:p>
        </p:txBody>
      </p:sp>
      <p:cxnSp>
        <p:nvCxnSpPr>
          <p:cNvPr id="387" name="Google Shape;387;p32"/>
          <p:cNvCxnSpPr/>
          <p:nvPr/>
        </p:nvCxnSpPr>
        <p:spPr>
          <a:xfrm>
            <a:off x="5427988" y="2267388"/>
            <a:ext cx="5505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pic>
        <p:nvPicPr>
          <p:cNvPr id="388" name="Google Shape;388;p32"/>
          <p:cNvPicPr preferRelativeResize="0"/>
          <p:nvPr/>
        </p:nvPicPr>
        <p:blipFill rotWithShape="1">
          <a:blip r:embed="rId3">
            <a:alphaModFix/>
          </a:blip>
          <a:srcRect b="11966" l="0" r="51345" t="18944"/>
          <a:stretch/>
        </p:blipFill>
        <p:spPr>
          <a:xfrm>
            <a:off x="1748038" y="1871164"/>
            <a:ext cx="474150" cy="673275"/>
          </a:xfrm>
          <a:prstGeom prst="rect">
            <a:avLst/>
          </a:prstGeom>
          <a:noFill/>
          <a:ln>
            <a:noFill/>
          </a:ln>
        </p:spPr>
      </p:pic>
      <p:sp>
        <p:nvSpPr>
          <p:cNvPr id="389" name="Google Shape;389;p32"/>
          <p:cNvSpPr txBox="1"/>
          <p:nvPr/>
        </p:nvSpPr>
        <p:spPr>
          <a:xfrm>
            <a:off x="1646260" y="25346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a:t>
            </a:r>
            <a:r>
              <a:rPr lang="en" sz="1100">
                <a:solidFill>
                  <a:schemeClr val="dk1"/>
                </a:solidFill>
                <a:latin typeface="Open Sans"/>
                <a:ea typeface="Open Sans"/>
                <a:cs typeface="Open Sans"/>
                <a:sym typeface="Open Sans"/>
              </a:rPr>
              <a:t>files</a:t>
            </a:r>
            <a:endParaRPr sz="1100">
              <a:solidFill>
                <a:schemeClr val="dk1"/>
              </a:solidFill>
              <a:latin typeface="Open Sans"/>
              <a:ea typeface="Open Sans"/>
              <a:cs typeface="Open Sans"/>
              <a:sym typeface="Open Sans"/>
            </a:endParaRPr>
          </a:p>
        </p:txBody>
      </p:sp>
      <p:cxnSp>
        <p:nvCxnSpPr>
          <p:cNvPr id="390" name="Google Shape;390;p32"/>
          <p:cNvCxnSpPr/>
          <p:nvPr/>
        </p:nvCxnSpPr>
        <p:spPr>
          <a:xfrm>
            <a:off x="2222188" y="2267388"/>
            <a:ext cx="5505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3"/>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397" name="Google Shape;397;p33"/>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398" name="Google Shape;398;p33"/>
          <p:cNvGrpSpPr/>
          <p:nvPr/>
        </p:nvGrpSpPr>
        <p:grpSpPr>
          <a:xfrm>
            <a:off x="1489946" y="1271664"/>
            <a:ext cx="677700" cy="906795"/>
            <a:chOff x="1543946" y="1271664"/>
            <a:chExt cx="677700" cy="906795"/>
          </a:xfrm>
        </p:grpSpPr>
        <p:pic>
          <p:nvPicPr>
            <p:cNvPr id="399" name="Google Shape;399;p33"/>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400" name="Google Shape;400;p33"/>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401" name="Google Shape;401;p33"/>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402" name="Google Shape;402;p33"/>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403" name="Google Shape;403;p33"/>
          <p:cNvCxnSpPr>
            <a:stCxn id="397" idx="3"/>
            <a:endCxn id="402"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404" name="Google Shape;404;p33"/>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406" name="Google Shape;406;p33"/>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407" name="Google Shape;407;p33"/>
          <p:cNvCxnSpPr>
            <a:stCxn id="406" idx="1"/>
            <a:endCxn id="405"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408" name="Google Shape;408;p33"/>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409" name="Google Shape;409;p33"/>
          <p:cNvCxnSpPr>
            <a:stCxn id="408" idx="1"/>
            <a:endCxn id="406"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410" name="Google Shape;410;p33"/>
          <p:cNvCxnSpPr>
            <a:stCxn id="402" idx="3"/>
            <a:endCxn id="408"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411" name="Google Shape;411;p33"/>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413" name="Google Shape;413;p33"/>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414" name="Google Shape;414;p33"/>
          <p:cNvCxnSpPr>
            <a:stCxn id="412" idx="3"/>
            <a:endCxn id="413"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415" name="Google Shape;415;p33"/>
          <p:cNvCxnSpPr>
            <a:stCxn id="405" idx="1"/>
            <a:endCxn id="412"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416" name="Google Shape;416;p33"/>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417" name="Google Shape;417;p33"/>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418" name="Google Shape;418;p33"/>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419" name="Google Shape;419;p33"/>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420" name="Google Shape;420;p33"/>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421" name="Google Shape;421;p33"/>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422" name="Google Shape;422;p33"/>
          <p:cNvCxnSpPr>
            <a:stCxn id="413" idx="2"/>
            <a:endCxn id="421"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423" name="Google Shape;423;p33"/>
          <p:cNvCxnSpPr>
            <a:stCxn id="419" idx="0"/>
            <a:endCxn id="413"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424" name="Google Shape;424;p33"/>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425" name="Google Shape;425;p33"/>
          <p:cNvCxnSpPr>
            <a:stCxn id="413" idx="2"/>
            <a:endCxn id="420"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426" name="Google Shape;426;p33"/>
          <p:cNvCxnSpPr>
            <a:stCxn id="413" idx="2"/>
            <a:endCxn id="424"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p:nvPr/>
        </p:nvSpPr>
        <p:spPr>
          <a:xfrm>
            <a:off x="5407275" y="2752725"/>
            <a:ext cx="3437700" cy="2012100"/>
          </a:xfrm>
          <a:prstGeom prst="roundRect">
            <a:avLst>
              <a:gd fmla="val 7016"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292600" y="2752550"/>
            <a:ext cx="3285600" cy="2012100"/>
          </a:xfrm>
          <a:prstGeom prst="roundRect">
            <a:avLst>
              <a:gd fmla="val 7016"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479925" y="1079550"/>
            <a:ext cx="4376400" cy="6381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292600" y="1079550"/>
            <a:ext cx="2590800" cy="6381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Parsing in a nutshell</a:t>
            </a:r>
            <a:endParaRPr/>
          </a:p>
        </p:txBody>
      </p:sp>
      <p:sp>
        <p:nvSpPr>
          <p:cNvPr id="436" name="Google Shape;436;p34"/>
          <p:cNvSpPr/>
          <p:nvPr/>
        </p:nvSpPr>
        <p:spPr>
          <a:xfrm>
            <a:off x="471726" y="1209750"/>
            <a:ext cx="12597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 * 7 + 3'</a:t>
            </a:r>
            <a:endParaRPr sz="1100">
              <a:solidFill>
                <a:schemeClr val="lt1"/>
              </a:solidFill>
              <a:latin typeface="JetBrains Mono"/>
              <a:ea typeface="JetBrains Mono"/>
              <a:cs typeface="JetBrains Mono"/>
              <a:sym typeface="JetBrains Mono"/>
            </a:endParaRPr>
          </a:p>
        </p:txBody>
      </p:sp>
      <p:sp>
        <p:nvSpPr>
          <p:cNvPr id="437" name="Google Shape;437;p34"/>
          <p:cNvSpPr/>
          <p:nvPr/>
        </p:nvSpPr>
        <p:spPr>
          <a:xfrm>
            <a:off x="4618348" y="11951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a:t>
            </a: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38" name="Google Shape;438;p34"/>
          <p:cNvSpPr/>
          <p:nvPr/>
        </p:nvSpPr>
        <p:spPr>
          <a:xfrm>
            <a:off x="5248851" y="1195137"/>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39" name="Google Shape;439;p34"/>
          <p:cNvSpPr/>
          <p:nvPr/>
        </p:nvSpPr>
        <p:spPr>
          <a:xfrm>
            <a:off x="5879229" y="118727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'7'</a:t>
            </a:r>
            <a:endParaRPr sz="1100">
              <a:solidFill>
                <a:schemeClr val="lt1"/>
              </a:solidFill>
              <a:latin typeface="JetBrains Mono"/>
              <a:ea typeface="JetBrains Mono"/>
              <a:cs typeface="JetBrains Mono"/>
              <a:sym typeface="JetBrains Mono"/>
            </a:endParaRPr>
          </a:p>
        </p:txBody>
      </p:sp>
      <p:sp>
        <p:nvSpPr>
          <p:cNvPr id="440" name="Google Shape;440;p34"/>
          <p:cNvSpPr/>
          <p:nvPr/>
        </p:nvSpPr>
        <p:spPr>
          <a:xfrm>
            <a:off x="6509589" y="1187287"/>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41" name="Google Shape;441;p34"/>
          <p:cNvSpPr/>
          <p:nvPr/>
        </p:nvSpPr>
        <p:spPr>
          <a:xfrm>
            <a:off x="7139974" y="1209750"/>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'3'</a:t>
            </a:r>
            <a:endParaRPr sz="1100">
              <a:solidFill>
                <a:schemeClr val="lt1"/>
              </a:solidFill>
              <a:latin typeface="JetBrains Mono"/>
              <a:ea typeface="JetBrains Mono"/>
              <a:cs typeface="JetBrains Mono"/>
              <a:sym typeface="JetBrains Mono"/>
            </a:endParaRPr>
          </a:p>
        </p:txBody>
      </p:sp>
      <p:sp>
        <p:nvSpPr>
          <p:cNvPr id="442" name="Google Shape;442;p34"/>
          <p:cNvSpPr/>
          <p:nvPr/>
        </p:nvSpPr>
        <p:spPr>
          <a:xfrm>
            <a:off x="2114333" y="2914017"/>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Sum</a:t>
            </a:r>
            <a:endParaRPr sz="1100">
              <a:solidFill>
                <a:schemeClr val="lt1"/>
              </a:solidFill>
              <a:latin typeface="JetBrains Mono"/>
              <a:ea typeface="JetBrains Mono"/>
              <a:cs typeface="JetBrains Mono"/>
              <a:sym typeface="JetBrains Mono"/>
            </a:endParaRPr>
          </a:p>
        </p:txBody>
      </p:sp>
      <p:sp>
        <p:nvSpPr>
          <p:cNvPr id="443" name="Google Shape;443;p34"/>
          <p:cNvSpPr/>
          <p:nvPr/>
        </p:nvSpPr>
        <p:spPr>
          <a:xfrm>
            <a:off x="2114333" y="3587826"/>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44" name="Google Shape;444;p34"/>
          <p:cNvSpPr/>
          <p:nvPr/>
        </p:nvSpPr>
        <p:spPr>
          <a:xfrm>
            <a:off x="2844348" y="35878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'3'</a:t>
            </a:r>
            <a:endParaRPr sz="1100">
              <a:solidFill>
                <a:schemeClr val="lt1"/>
              </a:solidFill>
              <a:latin typeface="JetBrains Mono"/>
              <a:ea typeface="JetBrains Mono"/>
              <a:cs typeface="JetBrains Mono"/>
              <a:sym typeface="JetBrains Mono"/>
            </a:endParaRPr>
          </a:p>
        </p:txBody>
      </p:sp>
      <p:sp>
        <p:nvSpPr>
          <p:cNvPr id="445" name="Google Shape;445;p34"/>
          <p:cNvSpPr/>
          <p:nvPr/>
        </p:nvSpPr>
        <p:spPr>
          <a:xfrm>
            <a:off x="1018943" y="3587816"/>
            <a:ext cx="8370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Product</a:t>
            </a:r>
            <a:endParaRPr sz="1100">
              <a:solidFill>
                <a:schemeClr val="lt1"/>
              </a:solidFill>
              <a:latin typeface="JetBrains Mono"/>
              <a:ea typeface="JetBrains Mono"/>
              <a:cs typeface="JetBrains Mono"/>
              <a:sym typeface="JetBrains Mono"/>
            </a:endParaRPr>
          </a:p>
        </p:txBody>
      </p:sp>
      <p:sp>
        <p:nvSpPr>
          <p:cNvPr id="446" name="Google Shape;446;p34"/>
          <p:cNvSpPr/>
          <p:nvPr/>
        </p:nvSpPr>
        <p:spPr>
          <a:xfrm>
            <a:off x="1201657" y="426163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47" name="Google Shape;447;p34"/>
          <p:cNvSpPr/>
          <p:nvPr/>
        </p:nvSpPr>
        <p:spPr>
          <a:xfrm>
            <a:off x="471725" y="42616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a:t>
            </a:r>
            <a:endParaRPr sz="1100">
              <a:solidFill>
                <a:schemeClr val="lt1"/>
              </a:solidFill>
              <a:latin typeface="JetBrains Mono"/>
              <a:ea typeface="JetBrains Mono"/>
              <a:cs typeface="JetBrains Mono"/>
              <a:sym typeface="JetBrains Mono"/>
            </a:endParaRPr>
          </a:p>
        </p:txBody>
      </p:sp>
      <p:sp>
        <p:nvSpPr>
          <p:cNvPr id="448" name="Google Shape;448;p34"/>
          <p:cNvSpPr/>
          <p:nvPr/>
        </p:nvSpPr>
        <p:spPr>
          <a:xfrm>
            <a:off x="1931574" y="42616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'7'</a:t>
            </a:r>
            <a:endParaRPr sz="1100">
              <a:solidFill>
                <a:schemeClr val="lt1"/>
              </a:solidFill>
              <a:latin typeface="JetBrains Mono"/>
              <a:ea typeface="JetBrains Mono"/>
              <a:cs typeface="JetBrains Mono"/>
              <a:sym typeface="JetBrains Mono"/>
            </a:endParaRPr>
          </a:p>
        </p:txBody>
      </p:sp>
      <p:cxnSp>
        <p:nvCxnSpPr>
          <p:cNvPr id="449" name="Google Shape;449;p34"/>
          <p:cNvCxnSpPr>
            <a:stCxn id="442" idx="2"/>
            <a:endCxn id="443" idx="0"/>
          </p:cNvCxnSpPr>
          <p:nvPr/>
        </p:nvCxnSpPr>
        <p:spPr>
          <a:xfrm flipH="1" rot="-5400000">
            <a:off x="2202383" y="3439467"/>
            <a:ext cx="296100" cy="6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450" name="Google Shape;450;p34"/>
          <p:cNvCxnSpPr>
            <a:stCxn id="442" idx="2"/>
            <a:endCxn id="444" idx="0"/>
          </p:cNvCxnSpPr>
          <p:nvPr/>
        </p:nvCxnSpPr>
        <p:spPr>
          <a:xfrm flipH="1" rot="-5400000">
            <a:off x="2567033" y="3074817"/>
            <a:ext cx="296100" cy="7299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451" name="Google Shape;451;p34"/>
          <p:cNvCxnSpPr>
            <a:stCxn id="442" idx="2"/>
            <a:endCxn id="445" idx="0"/>
          </p:cNvCxnSpPr>
          <p:nvPr/>
        </p:nvCxnSpPr>
        <p:spPr>
          <a:xfrm rot="5400000">
            <a:off x="1745783" y="2983467"/>
            <a:ext cx="296100" cy="912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52" name="Google Shape;452;p34"/>
          <p:cNvCxnSpPr>
            <a:stCxn id="445" idx="2"/>
            <a:endCxn id="446" idx="0"/>
          </p:cNvCxnSpPr>
          <p:nvPr/>
        </p:nvCxnSpPr>
        <p:spPr>
          <a:xfrm flipH="1" rot="-5400000">
            <a:off x="1289693" y="4113266"/>
            <a:ext cx="296100" cy="600"/>
          </a:xfrm>
          <a:prstGeom prst="curvedConnector3">
            <a:avLst>
              <a:gd fmla="val 50003" name="adj1"/>
            </a:avLst>
          </a:prstGeom>
          <a:noFill/>
          <a:ln cap="flat" cmpd="sng" w="9525">
            <a:solidFill>
              <a:schemeClr val="dk2"/>
            </a:solidFill>
            <a:prstDash val="solid"/>
            <a:round/>
            <a:headEnd len="med" w="med" type="none"/>
            <a:tailEnd len="med" w="med" type="triangle"/>
          </a:ln>
        </p:spPr>
      </p:cxnSp>
      <p:cxnSp>
        <p:nvCxnSpPr>
          <p:cNvPr id="453" name="Google Shape;453;p34"/>
          <p:cNvCxnSpPr>
            <a:stCxn id="445" idx="2"/>
            <a:endCxn id="448" idx="0"/>
          </p:cNvCxnSpPr>
          <p:nvPr/>
        </p:nvCxnSpPr>
        <p:spPr>
          <a:xfrm flipH="1" rot="-5400000">
            <a:off x="1654343" y="3748616"/>
            <a:ext cx="296100" cy="7299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454" name="Google Shape;454;p34"/>
          <p:cNvCxnSpPr>
            <a:stCxn id="445" idx="2"/>
            <a:endCxn id="447" idx="0"/>
          </p:cNvCxnSpPr>
          <p:nvPr/>
        </p:nvCxnSpPr>
        <p:spPr>
          <a:xfrm rot="5400000">
            <a:off x="924443" y="3748616"/>
            <a:ext cx="296100" cy="729900"/>
          </a:xfrm>
          <a:prstGeom prst="curvedConnector3">
            <a:avLst>
              <a:gd fmla="val 50002" name="adj1"/>
            </a:avLst>
          </a:prstGeom>
          <a:noFill/>
          <a:ln cap="flat" cmpd="sng" w="9525">
            <a:solidFill>
              <a:schemeClr val="dk2"/>
            </a:solidFill>
            <a:prstDash val="solid"/>
            <a:round/>
            <a:headEnd len="med" w="med" type="none"/>
            <a:tailEnd len="med" w="med" type="triangle"/>
          </a:ln>
        </p:spPr>
      </p:cxnSp>
      <p:sp>
        <p:nvSpPr>
          <p:cNvPr id="455" name="Google Shape;455;p34"/>
          <p:cNvSpPr/>
          <p:nvPr/>
        </p:nvSpPr>
        <p:spPr>
          <a:xfrm>
            <a:off x="7079398" y="2875016"/>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Sum</a:t>
            </a:r>
            <a:endParaRPr sz="1100">
              <a:solidFill>
                <a:schemeClr val="lt1"/>
              </a:solidFill>
              <a:latin typeface="JetBrains Mono"/>
              <a:ea typeface="JetBrains Mono"/>
              <a:cs typeface="JetBrains Mono"/>
              <a:sym typeface="JetBrains Mono"/>
            </a:endParaRPr>
          </a:p>
        </p:txBody>
      </p:sp>
      <p:sp>
        <p:nvSpPr>
          <p:cNvPr id="456" name="Google Shape;456;p34"/>
          <p:cNvSpPr/>
          <p:nvPr/>
        </p:nvSpPr>
        <p:spPr>
          <a:xfrm>
            <a:off x="7732700" y="35878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3</a:t>
            </a:r>
            <a:endParaRPr sz="1100">
              <a:solidFill>
                <a:schemeClr val="lt1"/>
              </a:solidFill>
              <a:latin typeface="JetBrains Mono"/>
              <a:ea typeface="JetBrains Mono"/>
              <a:cs typeface="JetBrains Mono"/>
              <a:sym typeface="JetBrains Mono"/>
            </a:endParaRPr>
          </a:p>
        </p:txBody>
      </p:sp>
      <p:sp>
        <p:nvSpPr>
          <p:cNvPr id="457" name="Google Shape;457;p34"/>
          <p:cNvSpPr/>
          <p:nvPr/>
        </p:nvSpPr>
        <p:spPr>
          <a:xfrm>
            <a:off x="6203724" y="3570735"/>
            <a:ext cx="8370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Product</a:t>
            </a:r>
            <a:endParaRPr sz="1100">
              <a:solidFill>
                <a:schemeClr val="lt1"/>
              </a:solidFill>
              <a:latin typeface="JetBrains Mono"/>
              <a:ea typeface="JetBrains Mono"/>
              <a:cs typeface="JetBrains Mono"/>
              <a:sym typeface="JetBrains Mono"/>
            </a:endParaRPr>
          </a:p>
        </p:txBody>
      </p:sp>
      <p:sp>
        <p:nvSpPr>
          <p:cNvPr id="458" name="Google Shape;458;p34"/>
          <p:cNvSpPr/>
          <p:nvPr/>
        </p:nvSpPr>
        <p:spPr>
          <a:xfrm>
            <a:off x="5737224" y="42616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a:t>
            </a:r>
            <a:endParaRPr sz="1100">
              <a:solidFill>
                <a:schemeClr val="lt1"/>
              </a:solidFill>
              <a:latin typeface="JetBrains Mono"/>
              <a:ea typeface="JetBrains Mono"/>
              <a:cs typeface="JetBrains Mono"/>
              <a:sym typeface="JetBrains Mono"/>
            </a:endParaRPr>
          </a:p>
        </p:txBody>
      </p:sp>
      <p:sp>
        <p:nvSpPr>
          <p:cNvPr id="459" name="Google Shape;459;p34"/>
          <p:cNvSpPr/>
          <p:nvPr/>
        </p:nvSpPr>
        <p:spPr>
          <a:xfrm>
            <a:off x="7003948" y="42664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7</a:t>
            </a:r>
            <a:endParaRPr sz="1100">
              <a:solidFill>
                <a:schemeClr val="lt1"/>
              </a:solidFill>
              <a:latin typeface="JetBrains Mono"/>
              <a:ea typeface="JetBrains Mono"/>
              <a:cs typeface="JetBrains Mono"/>
              <a:sym typeface="JetBrains Mono"/>
            </a:endParaRPr>
          </a:p>
        </p:txBody>
      </p:sp>
      <p:cxnSp>
        <p:nvCxnSpPr>
          <p:cNvPr id="460" name="Google Shape;460;p34"/>
          <p:cNvCxnSpPr>
            <a:stCxn id="455" idx="2"/>
            <a:endCxn id="456" idx="0"/>
          </p:cNvCxnSpPr>
          <p:nvPr/>
        </p:nvCxnSpPr>
        <p:spPr>
          <a:xfrm flipH="1" rot="-5400000">
            <a:off x="7474348" y="3093566"/>
            <a:ext cx="335100" cy="6534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461" name="Google Shape;461;p34"/>
          <p:cNvCxnSpPr>
            <a:stCxn id="455" idx="2"/>
            <a:endCxn id="457" idx="0"/>
          </p:cNvCxnSpPr>
          <p:nvPr/>
        </p:nvCxnSpPr>
        <p:spPr>
          <a:xfrm rot="5400000">
            <a:off x="6809698" y="3065216"/>
            <a:ext cx="318000" cy="693000"/>
          </a:xfrm>
          <a:prstGeom prst="curvedConnector3">
            <a:avLst>
              <a:gd fmla="val 50003" name="adj1"/>
            </a:avLst>
          </a:prstGeom>
          <a:noFill/>
          <a:ln cap="flat" cmpd="sng" w="9525">
            <a:solidFill>
              <a:schemeClr val="dk2"/>
            </a:solidFill>
            <a:prstDash val="solid"/>
            <a:round/>
            <a:headEnd len="med" w="med" type="none"/>
            <a:tailEnd len="med" w="med" type="triangle"/>
          </a:ln>
        </p:spPr>
      </p:cxnSp>
      <p:cxnSp>
        <p:nvCxnSpPr>
          <p:cNvPr id="462" name="Google Shape;462;p34"/>
          <p:cNvCxnSpPr>
            <a:stCxn id="457" idx="2"/>
            <a:endCxn id="459" idx="0"/>
          </p:cNvCxnSpPr>
          <p:nvPr/>
        </p:nvCxnSpPr>
        <p:spPr>
          <a:xfrm flipH="1" rot="-5400000">
            <a:off x="6771924" y="3798735"/>
            <a:ext cx="318000" cy="617400"/>
          </a:xfrm>
          <a:prstGeom prst="curvedConnector3">
            <a:avLst>
              <a:gd fmla="val 49998" name="adj1"/>
            </a:avLst>
          </a:prstGeom>
          <a:noFill/>
          <a:ln cap="flat" cmpd="sng" w="9525">
            <a:solidFill>
              <a:schemeClr val="dk2"/>
            </a:solidFill>
            <a:prstDash val="solid"/>
            <a:round/>
            <a:headEnd len="med" w="med" type="none"/>
            <a:tailEnd len="med" w="med" type="triangle"/>
          </a:ln>
        </p:spPr>
      </p:cxnSp>
      <p:cxnSp>
        <p:nvCxnSpPr>
          <p:cNvPr id="463" name="Google Shape;463;p34"/>
          <p:cNvCxnSpPr>
            <a:stCxn id="457" idx="2"/>
            <a:endCxn id="458" idx="0"/>
          </p:cNvCxnSpPr>
          <p:nvPr/>
        </p:nvCxnSpPr>
        <p:spPr>
          <a:xfrm rot="5400000">
            <a:off x="6141024" y="3780435"/>
            <a:ext cx="313200" cy="649200"/>
          </a:xfrm>
          <a:prstGeom prst="curvedConnector3">
            <a:avLst>
              <a:gd fmla="val 49998" name="adj1"/>
            </a:avLst>
          </a:prstGeom>
          <a:noFill/>
          <a:ln cap="flat" cmpd="sng" w="9525">
            <a:solidFill>
              <a:schemeClr val="dk2"/>
            </a:solidFill>
            <a:prstDash val="solid"/>
            <a:round/>
            <a:headEnd len="med" w="med" type="none"/>
            <a:tailEnd len="med" w="med" type="triangle"/>
          </a:ln>
        </p:spPr>
      </p:cxnSp>
      <p:sp>
        <p:nvSpPr>
          <p:cNvPr id="464" name="Google Shape;464;p34"/>
          <p:cNvSpPr txBox="1"/>
          <p:nvPr/>
        </p:nvSpPr>
        <p:spPr>
          <a:xfrm>
            <a:off x="1888600" y="1079550"/>
            <a:ext cx="994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Source code</a:t>
            </a:r>
            <a:endParaRPr sz="1100">
              <a:latin typeface="Open Sans"/>
              <a:ea typeface="Open Sans"/>
              <a:cs typeface="Open Sans"/>
              <a:sym typeface="Open Sans"/>
            </a:endParaRPr>
          </a:p>
        </p:txBody>
      </p:sp>
      <p:sp>
        <p:nvSpPr>
          <p:cNvPr id="465" name="Google Shape;465;p34"/>
          <p:cNvSpPr txBox="1"/>
          <p:nvPr/>
        </p:nvSpPr>
        <p:spPr>
          <a:xfrm>
            <a:off x="7770350" y="1079550"/>
            <a:ext cx="1086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List of tokens</a:t>
            </a:r>
            <a:endParaRPr sz="1100">
              <a:latin typeface="Open Sans"/>
              <a:ea typeface="Open Sans"/>
              <a:cs typeface="Open Sans"/>
              <a:sym typeface="Open Sans"/>
            </a:endParaRPr>
          </a:p>
        </p:txBody>
      </p:sp>
      <p:sp>
        <p:nvSpPr>
          <p:cNvPr id="466" name="Google Shape;466;p34"/>
          <p:cNvSpPr txBox="1"/>
          <p:nvPr/>
        </p:nvSpPr>
        <p:spPr>
          <a:xfrm>
            <a:off x="2520875" y="2825725"/>
            <a:ext cx="1086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CST</a:t>
            </a:r>
            <a:endParaRPr sz="1100">
              <a:latin typeface="Open Sans"/>
              <a:ea typeface="Open Sans"/>
              <a:cs typeface="Open Sans"/>
              <a:sym typeface="Open Sans"/>
            </a:endParaRPr>
          </a:p>
        </p:txBody>
      </p:sp>
      <p:cxnSp>
        <p:nvCxnSpPr>
          <p:cNvPr id="467" name="Google Shape;467;p34"/>
          <p:cNvCxnSpPr>
            <a:stCxn id="434" idx="3"/>
            <a:endCxn id="433" idx="1"/>
          </p:cNvCxnSpPr>
          <p:nvPr/>
        </p:nvCxnSpPr>
        <p:spPr>
          <a:xfrm>
            <a:off x="2883400" y="1398600"/>
            <a:ext cx="1596600" cy="600"/>
          </a:xfrm>
          <a:prstGeom prst="curvedConnector3">
            <a:avLst>
              <a:gd fmla="val 49998" name="adj1"/>
            </a:avLst>
          </a:prstGeom>
          <a:noFill/>
          <a:ln cap="flat" cmpd="sng" w="19050">
            <a:solidFill>
              <a:schemeClr val="dk2"/>
            </a:solidFill>
            <a:prstDash val="solid"/>
            <a:round/>
            <a:headEnd len="med" w="med" type="none"/>
            <a:tailEnd len="med" w="med" type="triangle"/>
          </a:ln>
        </p:spPr>
      </p:cxnSp>
      <p:cxnSp>
        <p:nvCxnSpPr>
          <p:cNvPr id="468" name="Google Shape;468;p34"/>
          <p:cNvCxnSpPr>
            <a:stCxn id="433" idx="2"/>
            <a:endCxn id="432" idx="0"/>
          </p:cNvCxnSpPr>
          <p:nvPr/>
        </p:nvCxnSpPr>
        <p:spPr>
          <a:xfrm rot="5400000">
            <a:off x="3784225" y="-131250"/>
            <a:ext cx="1035000" cy="4732800"/>
          </a:xfrm>
          <a:prstGeom prst="curvedConnector3">
            <a:avLst>
              <a:gd fmla="val 49995" name="adj1"/>
            </a:avLst>
          </a:prstGeom>
          <a:noFill/>
          <a:ln cap="flat" cmpd="sng" w="19050">
            <a:solidFill>
              <a:schemeClr val="dk2"/>
            </a:solidFill>
            <a:prstDash val="solid"/>
            <a:round/>
            <a:headEnd len="med" w="med" type="none"/>
            <a:tailEnd len="med" w="med" type="triangle"/>
          </a:ln>
        </p:spPr>
      </p:cxnSp>
      <p:cxnSp>
        <p:nvCxnSpPr>
          <p:cNvPr id="469" name="Google Shape;469;p34"/>
          <p:cNvCxnSpPr>
            <a:stCxn id="432" idx="3"/>
            <a:endCxn id="431" idx="1"/>
          </p:cNvCxnSpPr>
          <p:nvPr/>
        </p:nvCxnSpPr>
        <p:spPr>
          <a:xfrm>
            <a:off x="3578200" y="3758600"/>
            <a:ext cx="1829100" cy="600"/>
          </a:xfrm>
          <a:prstGeom prst="curvedConnector3">
            <a:avLst>
              <a:gd fmla="val 49999" name="adj1"/>
            </a:avLst>
          </a:prstGeom>
          <a:noFill/>
          <a:ln cap="flat" cmpd="sng" w="19050">
            <a:solidFill>
              <a:schemeClr val="dk2"/>
            </a:solidFill>
            <a:prstDash val="solid"/>
            <a:round/>
            <a:headEnd len="med" w="med" type="none"/>
            <a:tailEnd len="med" w="med" type="triangle"/>
          </a:ln>
        </p:spPr>
      </p:cxnSp>
      <p:sp>
        <p:nvSpPr>
          <p:cNvPr id="470" name="Google Shape;470;p34"/>
          <p:cNvSpPr txBox="1"/>
          <p:nvPr/>
        </p:nvSpPr>
        <p:spPr>
          <a:xfrm>
            <a:off x="7770350" y="2825713"/>
            <a:ext cx="1086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A</a:t>
            </a:r>
            <a:r>
              <a:rPr lang="en" sz="1100">
                <a:latin typeface="Open Sans"/>
                <a:ea typeface="Open Sans"/>
                <a:cs typeface="Open Sans"/>
                <a:sym typeface="Open Sans"/>
              </a:rPr>
              <a:t>ST</a:t>
            </a:r>
            <a:endParaRPr sz="1100">
              <a:latin typeface="Open Sans"/>
              <a:ea typeface="Open Sans"/>
              <a:cs typeface="Open Sans"/>
              <a:sym typeface="Open Sans"/>
            </a:endParaRPr>
          </a:p>
        </p:txBody>
      </p:sp>
      <p:sp>
        <p:nvSpPr>
          <p:cNvPr id="471" name="Google Shape;471;p34"/>
          <p:cNvSpPr txBox="1"/>
          <p:nvPr/>
        </p:nvSpPr>
        <p:spPr>
          <a:xfrm>
            <a:off x="5407275" y="3921650"/>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left operand</a:t>
            </a:r>
            <a:endParaRPr sz="1000">
              <a:highlight>
                <a:srgbClr val="C3E0FE"/>
              </a:highlight>
              <a:latin typeface="Open Sans"/>
              <a:ea typeface="Open Sans"/>
              <a:cs typeface="Open Sans"/>
              <a:sym typeface="Open Sans"/>
            </a:endParaRPr>
          </a:p>
        </p:txBody>
      </p:sp>
      <p:sp>
        <p:nvSpPr>
          <p:cNvPr id="472" name="Google Shape;472;p34"/>
          <p:cNvSpPr txBox="1"/>
          <p:nvPr/>
        </p:nvSpPr>
        <p:spPr>
          <a:xfrm>
            <a:off x="6670200" y="3921638"/>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right</a:t>
            </a:r>
            <a:r>
              <a:rPr lang="en" sz="1000">
                <a:highlight>
                  <a:srgbClr val="C3E0FE"/>
                </a:highlight>
                <a:latin typeface="Open Sans"/>
                <a:ea typeface="Open Sans"/>
                <a:cs typeface="Open Sans"/>
                <a:sym typeface="Open Sans"/>
              </a:rPr>
              <a:t> operand</a:t>
            </a:r>
            <a:endParaRPr sz="1000">
              <a:highlight>
                <a:srgbClr val="C3E0FE"/>
              </a:highlight>
              <a:latin typeface="Open Sans"/>
              <a:ea typeface="Open Sans"/>
              <a:cs typeface="Open Sans"/>
              <a:sym typeface="Open Sans"/>
            </a:endParaRPr>
          </a:p>
        </p:txBody>
      </p:sp>
      <p:sp>
        <p:nvSpPr>
          <p:cNvPr id="473" name="Google Shape;473;p34"/>
          <p:cNvSpPr txBox="1"/>
          <p:nvPr/>
        </p:nvSpPr>
        <p:spPr>
          <a:xfrm>
            <a:off x="6175850" y="3204400"/>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left operand</a:t>
            </a:r>
            <a:endParaRPr sz="1000">
              <a:highlight>
                <a:srgbClr val="C3E0FE"/>
              </a:highlight>
              <a:latin typeface="Open Sans"/>
              <a:ea typeface="Open Sans"/>
              <a:cs typeface="Open Sans"/>
              <a:sym typeface="Open Sans"/>
            </a:endParaRPr>
          </a:p>
        </p:txBody>
      </p:sp>
      <p:sp>
        <p:nvSpPr>
          <p:cNvPr id="474" name="Google Shape;474;p34"/>
          <p:cNvSpPr txBox="1"/>
          <p:nvPr/>
        </p:nvSpPr>
        <p:spPr>
          <a:xfrm>
            <a:off x="7315200" y="3214425"/>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right operand</a:t>
            </a:r>
            <a:endParaRPr sz="1000">
              <a:highlight>
                <a:srgbClr val="C3E0FE"/>
              </a:highlight>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480" name="Google Shape;480;p35"/>
          <p:cNvSpPr txBox="1"/>
          <p:nvPr/>
        </p:nvSpPr>
        <p:spPr>
          <a:xfrm>
            <a:off x="292600" y="4014800"/>
            <a:ext cx="30000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i="0" lang="en" sz="1100" u="none" cap="none" strike="noStrike">
                <a:solidFill>
                  <a:schemeClr val="dk1"/>
                </a:solidFill>
                <a:latin typeface="Open Sans"/>
                <a:ea typeface="Open Sans"/>
                <a:cs typeface="Open Sans"/>
                <a:sym typeface="Open Sans"/>
              </a:rPr>
              <a:t>Splitting the program into tokens (keywords, identifiers, etc.).</a:t>
            </a:r>
            <a:endParaRPr i="0" sz="1100" u="none" cap="none" strike="noStrike">
              <a:solidFill>
                <a:schemeClr val="dk1"/>
              </a:solidFill>
              <a:latin typeface="Open Sans"/>
              <a:ea typeface="Open Sans"/>
              <a:cs typeface="Open Sans"/>
              <a:sym typeface="Open Sans"/>
            </a:endParaRPr>
          </a:p>
        </p:txBody>
      </p:sp>
      <p:sp>
        <p:nvSpPr>
          <p:cNvPr id="481" name="Google Shape;481;p35"/>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972362" y="1513838"/>
            <a:ext cx="1052400" cy="308100"/>
          </a:xfrm>
          <a:prstGeom prst="roundRect">
            <a:avLst>
              <a:gd fmla="val 16667"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483" name="Google Shape;483;p35"/>
          <p:cNvGrpSpPr/>
          <p:nvPr/>
        </p:nvGrpSpPr>
        <p:grpSpPr>
          <a:xfrm>
            <a:off x="1489946" y="1271664"/>
            <a:ext cx="677700" cy="906795"/>
            <a:chOff x="1543946" y="1271664"/>
            <a:chExt cx="677700" cy="906795"/>
          </a:xfrm>
        </p:grpSpPr>
        <p:pic>
          <p:nvPicPr>
            <p:cNvPr id="484" name="Google Shape;484;p35"/>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485" name="Google Shape;485;p35"/>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486" name="Google Shape;486;p35"/>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487" name="Google Shape;487;p35"/>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488" name="Google Shape;488;p35"/>
          <p:cNvCxnSpPr>
            <a:stCxn id="489" idx="3"/>
            <a:endCxn id="487" idx="1"/>
          </p:cNvCxnSpPr>
          <p:nvPr/>
        </p:nvCxnSpPr>
        <p:spPr>
          <a:xfrm>
            <a:off x="4024636" y="1667300"/>
            <a:ext cx="8526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490" name="Google Shape;490;p35"/>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492" name="Google Shape;492;p35"/>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493" name="Google Shape;493;p35"/>
          <p:cNvCxnSpPr>
            <a:stCxn id="492" idx="1"/>
            <a:endCxn id="491"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494" name="Google Shape;494;p35"/>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495" name="Google Shape;495;p35"/>
          <p:cNvCxnSpPr>
            <a:stCxn id="494" idx="1"/>
            <a:endCxn id="492"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496" name="Google Shape;496;p35"/>
          <p:cNvCxnSpPr>
            <a:stCxn id="487" idx="3"/>
            <a:endCxn id="494"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497" name="Google Shape;497;p35"/>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499" name="Google Shape;499;p35"/>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500" name="Google Shape;500;p35"/>
          <p:cNvCxnSpPr>
            <a:stCxn id="498" idx="3"/>
            <a:endCxn id="499"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501" name="Google Shape;501;p35"/>
          <p:cNvCxnSpPr>
            <a:stCxn id="491" idx="1"/>
            <a:endCxn id="498"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502" name="Google Shape;502;p35"/>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503" name="Google Shape;503;p35"/>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504" name="Google Shape;504;p35"/>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505" name="Google Shape;505;p35"/>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506" name="Google Shape;506;p35"/>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507" name="Google Shape;507;p35"/>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508" name="Google Shape;508;p35"/>
          <p:cNvCxnSpPr>
            <a:stCxn id="499" idx="2"/>
            <a:endCxn id="507"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509" name="Google Shape;509;p35"/>
          <p:cNvCxnSpPr>
            <a:stCxn id="505" idx="0"/>
            <a:endCxn id="499"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510" name="Google Shape;510;p35"/>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511" name="Google Shape;511;p35"/>
          <p:cNvCxnSpPr>
            <a:stCxn id="499" idx="2"/>
            <a:endCxn id="506"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512" name="Google Shape;512;p35"/>
          <p:cNvCxnSpPr>
            <a:stCxn id="499" idx="2"/>
            <a:endCxn id="510"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518" name="Google Shape;518;p36"/>
          <p:cNvSpPr txBox="1"/>
          <p:nvPr/>
        </p:nvSpPr>
        <p:spPr>
          <a:xfrm>
            <a:off x="292600" y="4014800"/>
            <a:ext cx="20310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 sz="1100">
                <a:solidFill>
                  <a:schemeClr val="dk1"/>
                </a:solidFill>
                <a:latin typeface="Open Sans"/>
                <a:ea typeface="Open Sans"/>
                <a:cs typeface="Open Sans"/>
                <a:sym typeface="Open Sans"/>
              </a:rPr>
              <a:t>Converting the list of tokens into CST or AST</a:t>
            </a:r>
            <a:endParaRPr sz="1100">
              <a:solidFill>
                <a:schemeClr val="dk1"/>
              </a:solidFill>
              <a:latin typeface="Open Sans"/>
              <a:ea typeface="Open Sans"/>
              <a:cs typeface="Open Sans"/>
              <a:sym typeface="Open Sans"/>
            </a:endParaRPr>
          </a:p>
        </p:txBody>
      </p:sp>
      <p:sp>
        <p:nvSpPr>
          <p:cNvPr id="519" name="Google Shape;519;p36"/>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4877236" y="1513850"/>
            <a:ext cx="2529000" cy="308100"/>
          </a:xfrm>
          <a:prstGeom prst="roundRect">
            <a:avLst>
              <a:gd fmla="val 16667"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Open Sans"/>
                <a:ea typeface="Open Sans"/>
                <a:cs typeface="Open Sans"/>
                <a:sym typeface="Open Sans"/>
              </a:rPr>
              <a:t>PSI or Lighter AST builder</a:t>
            </a:r>
            <a:endParaRPr sz="1100">
              <a:solidFill>
                <a:srgbClr val="FFFFFF"/>
              </a:solidFill>
              <a:latin typeface="Open Sans"/>
              <a:ea typeface="Open Sans"/>
              <a:cs typeface="Open Sans"/>
              <a:sym typeface="Open Sans"/>
            </a:endParaRPr>
          </a:p>
        </p:txBody>
      </p:sp>
      <p:sp>
        <p:nvSpPr>
          <p:cNvPr id="521" name="Google Shape;521;p36"/>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522" name="Google Shape;522;p36"/>
          <p:cNvGrpSpPr/>
          <p:nvPr/>
        </p:nvGrpSpPr>
        <p:grpSpPr>
          <a:xfrm>
            <a:off x="1489946" y="1271664"/>
            <a:ext cx="677700" cy="906795"/>
            <a:chOff x="1543946" y="1271664"/>
            <a:chExt cx="677700" cy="906795"/>
          </a:xfrm>
        </p:grpSpPr>
        <p:pic>
          <p:nvPicPr>
            <p:cNvPr id="523" name="Google Shape;523;p36"/>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524" name="Google Shape;524;p36"/>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525" name="Google Shape;525;p36"/>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cxnSp>
        <p:nvCxnSpPr>
          <p:cNvPr id="526" name="Google Shape;526;p36"/>
          <p:cNvCxnSpPr>
            <a:stCxn id="521" idx="3"/>
            <a:endCxn id="527" idx="1"/>
          </p:cNvCxnSpPr>
          <p:nvPr/>
        </p:nvCxnSpPr>
        <p:spPr>
          <a:xfrm>
            <a:off x="4024762" y="1667888"/>
            <a:ext cx="8526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528" name="Google Shape;528;p36"/>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530" name="Google Shape;530;p36"/>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531" name="Google Shape;531;p36"/>
          <p:cNvCxnSpPr>
            <a:stCxn id="530" idx="1"/>
            <a:endCxn id="529"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532" name="Google Shape;532;p36"/>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533" name="Google Shape;533;p36"/>
          <p:cNvCxnSpPr>
            <a:stCxn id="532" idx="1"/>
            <a:endCxn id="530"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534" name="Google Shape;534;p36"/>
          <p:cNvCxnSpPr>
            <a:stCxn id="520" idx="3"/>
            <a:endCxn id="532"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535" name="Google Shape;535;p36"/>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537" name="Google Shape;537;p36"/>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538" name="Google Shape;538;p36"/>
          <p:cNvCxnSpPr>
            <a:stCxn id="536" idx="3"/>
            <a:endCxn id="537"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539" name="Google Shape;539;p36"/>
          <p:cNvCxnSpPr>
            <a:stCxn id="529" idx="1"/>
            <a:endCxn id="536"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540" name="Google Shape;540;p36"/>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541" name="Google Shape;541;p36"/>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542" name="Google Shape;542;p36"/>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543" name="Google Shape;543;p36"/>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544" name="Google Shape;544;p36"/>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545" name="Google Shape;545;p36"/>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546" name="Google Shape;546;p36"/>
          <p:cNvCxnSpPr>
            <a:stCxn id="537" idx="2"/>
            <a:endCxn id="545"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547" name="Google Shape;547;p36"/>
          <p:cNvCxnSpPr>
            <a:stCxn id="543" idx="0"/>
            <a:endCxn id="537"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548" name="Google Shape;548;p36"/>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549" name="Google Shape;549;p36"/>
          <p:cNvCxnSpPr>
            <a:stCxn id="537" idx="2"/>
            <a:endCxn id="544"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550" name="Google Shape;550;p36"/>
          <p:cNvCxnSpPr>
            <a:stCxn id="537" idx="2"/>
            <a:endCxn id="548"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pic>
        <p:nvPicPr>
          <p:cNvPr descr="Screenshot 2022-02-25 at 14.03.51.png" id="556" name="Google Shape;556;p37"/>
          <p:cNvPicPr preferRelativeResize="0"/>
          <p:nvPr/>
        </p:nvPicPr>
        <p:blipFill rotWithShape="1">
          <a:blip r:embed="rId3">
            <a:alphaModFix/>
          </a:blip>
          <a:srcRect b="0" l="0" r="0" t="0"/>
          <a:stretch/>
        </p:blipFill>
        <p:spPr>
          <a:xfrm>
            <a:off x="2277117" y="1068704"/>
            <a:ext cx="4589764" cy="37437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562" name="Google Shape;562;p38"/>
          <p:cNvSpPr/>
          <p:nvPr/>
        </p:nvSpPr>
        <p:spPr>
          <a:xfrm>
            <a:off x="4688022" y="4472012"/>
            <a:ext cx="10794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'String'</a:t>
            </a:r>
            <a:endParaRPr sz="1100">
              <a:solidFill>
                <a:srgbClr val="37474F"/>
              </a:solidFill>
              <a:latin typeface="JetBrains Mono"/>
              <a:ea typeface="JetBrains Mono"/>
              <a:cs typeface="JetBrains Mono"/>
              <a:sym typeface="JetBrains Mono"/>
            </a:endParaRPr>
          </a:p>
        </p:txBody>
      </p:sp>
      <p:sp>
        <p:nvSpPr>
          <p:cNvPr id="563" name="Google Shape;563;p38"/>
          <p:cNvSpPr/>
          <p:nvPr/>
        </p:nvSpPr>
        <p:spPr>
          <a:xfrm>
            <a:off x="296250" y="1228725"/>
            <a:ext cx="2673000" cy="312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018001"/>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String) = </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64" name="Google Shape;564;p38"/>
          <p:cNvSpPr/>
          <p:nvPr/>
        </p:nvSpPr>
        <p:spPr>
          <a:xfrm>
            <a:off x="3732655" y="1572172"/>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FUN</a:t>
            </a:r>
            <a:endParaRPr sz="1100">
              <a:solidFill>
                <a:srgbClr val="37474F"/>
              </a:solidFill>
              <a:latin typeface="JetBrains Mono"/>
              <a:ea typeface="JetBrains Mono"/>
              <a:cs typeface="JetBrains Mono"/>
              <a:sym typeface="JetBrains Mono"/>
            </a:endParaRPr>
          </a:p>
        </p:txBody>
      </p:sp>
      <p:cxnSp>
        <p:nvCxnSpPr>
          <p:cNvPr id="565" name="Google Shape;565;p38"/>
          <p:cNvCxnSpPr>
            <a:stCxn id="563" idx="3"/>
            <a:endCxn id="564" idx="0"/>
          </p:cNvCxnSpPr>
          <p:nvPr/>
        </p:nvCxnSpPr>
        <p:spPr>
          <a:xfrm>
            <a:off x="2969250" y="1385025"/>
            <a:ext cx="1155300" cy="187200"/>
          </a:xfrm>
          <a:prstGeom prst="curvedConnector2">
            <a:avLst/>
          </a:prstGeom>
          <a:noFill/>
          <a:ln cap="flat" cmpd="sng" w="9525">
            <a:solidFill>
              <a:schemeClr val="accent2"/>
            </a:solidFill>
            <a:prstDash val="solid"/>
            <a:round/>
            <a:headEnd len="med" w="med" type="none"/>
            <a:tailEnd len="med" w="med" type="none"/>
          </a:ln>
        </p:spPr>
      </p:cxnSp>
      <p:sp>
        <p:nvSpPr>
          <p:cNvPr id="566" name="Google Shape;566;p38"/>
          <p:cNvSpPr/>
          <p:nvPr/>
        </p:nvSpPr>
        <p:spPr>
          <a:xfrm>
            <a:off x="340914" y="2552391"/>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rgbClr val="018001"/>
                </a:solidFill>
                <a:latin typeface="JetBrains Mono"/>
                <a:ea typeface="JetBrains Mono"/>
                <a:cs typeface="JetBrains Mono"/>
                <a:sym typeface="JetBrains Mono"/>
              </a:rPr>
              <a:t>'fun'</a:t>
            </a:r>
            <a:endParaRPr sz="1100">
              <a:solidFill>
                <a:srgbClr val="37474F"/>
              </a:solidFill>
              <a:latin typeface="JetBrains Mono"/>
              <a:ea typeface="JetBrains Mono"/>
              <a:cs typeface="JetBrains Mono"/>
              <a:sym typeface="JetBrains Mono"/>
            </a:endParaRPr>
          </a:p>
        </p:txBody>
      </p:sp>
      <p:sp>
        <p:nvSpPr>
          <p:cNvPr id="567" name="Google Shape;567;p38"/>
          <p:cNvSpPr/>
          <p:nvPr/>
        </p:nvSpPr>
        <p:spPr>
          <a:xfrm>
            <a:off x="1369491"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68" name="Google Shape;568;p38"/>
          <p:cNvSpPr/>
          <p:nvPr/>
        </p:nvSpPr>
        <p:spPr>
          <a:xfrm>
            <a:off x="2110367" y="2552391"/>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C801D"/>
                </a:solidFill>
                <a:latin typeface="JetBrains Mono"/>
                <a:ea typeface="JetBrains Mono"/>
                <a:cs typeface="JetBrains Mono"/>
                <a:sym typeface="JetBrains Mono"/>
              </a:rPr>
              <a:t>'hello'</a:t>
            </a:r>
            <a:endParaRPr sz="1100">
              <a:solidFill>
                <a:srgbClr val="FC801D"/>
              </a:solidFill>
              <a:latin typeface="JetBrains Mono"/>
              <a:ea typeface="JetBrains Mono"/>
              <a:cs typeface="JetBrains Mono"/>
              <a:sym typeface="JetBrains Mono"/>
            </a:endParaRPr>
          </a:p>
        </p:txBody>
      </p:sp>
      <p:sp>
        <p:nvSpPr>
          <p:cNvPr id="569" name="Google Shape;569;p38"/>
          <p:cNvSpPr/>
          <p:nvPr/>
        </p:nvSpPr>
        <p:spPr>
          <a:xfrm>
            <a:off x="3138943" y="2552391"/>
            <a:ext cx="19752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VALUE_PARAMETER_LIST</a:t>
            </a:r>
            <a:endParaRPr sz="1100">
              <a:solidFill>
                <a:srgbClr val="37474F"/>
              </a:solidFill>
              <a:latin typeface="JetBrains Mono"/>
              <a:ea typeface="JetBrains Mono"/>
              <a:cs typeface="JetBrains Mono"/>
              <a:sym typeface="JetBrains Mono"/>
            </a:endParaRPr>
          </a:p>
        </p:txBody>
      </p:sp>
      <p:sp>
        <p:nvSpPr>
          <p:cNvPr id="570" name="Google Shape;570;p38"/>
          <p:cNvSpPr/>
          <p:nvPr/>
        </p:nvSpPr>
        <p:spPr>
          <a:xfrm>
            <a:off x="5359122"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71" name="Google Shape;571;p38"/>
          <p:cNvSpPr/>
          <p:nvPr/>
        </p:nvSpPr>
        <p:spPr>
          <a:xfrm>
            <a:off x="6099998"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72" name="Google Shape;572;p38"/>
          <p:cNvSpPr/>
          <p:nvPr/>
        </p:nvSpPr>
        <p:spPr>
          <a:xfrm>
            <a:off x="6840874"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73" name="Google Shape;573;p38"/>
          <p:cNvSpPr/>
          <p:nvPr/>
        </p:nvSpPr>
        <p:spPr>
          <a:xfrm>
            <a:off x="7581750"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574" name="Google Shape;574;p38"/>
          <p:cNvCxnSpPr>
            <a:stCxn id="564" idx="2"/>
            <a:endCxn id="566" idx="0"/>
          </p:cNvCxnSpPr>
          <p:nvPr/>
        </p:nvCxnSpPr>
        <p:spPr>
          <a:xfrm rot="5400000">
            <a:off x="2094805" y="522622"/>
            <a:ext cx="667500" cy="33918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5" name="Google Shape;575;p38"/>
          <p:cNvCxnSpPr>
            <a:stCxn id="564" idx="2"/>
            <a:endCxn id="567" idx="0"/>
          </p:cNvCxnSpPr>
          <p:nvPr/>
        </p:nvCxnSpPr>
        <p:spPr>
          <a:xfrm rot="5400000">
            <a:off x="2537155" y="964972"/>
            <a:ext cx="667500" cy="25071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6" name="Google Shape;576;p38"/>
          <p:cNvCxnSpPr>
            <a:stCxn id="564" idx="2"/>
            <a:endCxn id="568" idx="0"/>
          </p:cNvCxnSpPr>
          <p:nvPr/>
        </p:nvCxnSpPr>
        <p:spPr>
          <a:xfrm rot="5400000">
            <a:off x="2979505" y="1407322"/>
            <a:ext cx="667500" cy="16224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7" name="Google Shape;577;p38"/>
          <p:cNvCxnSpPr>
            <a:stCxn id="564" idx="2"/>
            <a:endCxn id="569" idx="0"/>
          </p:cNvCxnSpPr>
          <p:nvPr/>
        </p:nvCxnSpPr>
        <p:spPr>
          <a:xfrm flipH="1" rot="-5400000">
            <a:off x="3791755" y="2217472"/>
            <a:ext cx="667500" cy="21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8" name="Google Shape;578;p38"/>
          <p:cNvCxnSpPr>
            <a:stCxn id="564" idx="2"/>
            <a:endCxn id="570" idx="0"/>
          </p:cNvCxnSpPr>
          <p:nvPr/>
        </p:nvCxnSpPr>
        <p:spPr>
          <a:xfrm flipH="1" rot="-5400000">
            <a:off x="4532005" y="1477222"/>
            <a:ext cx="667500" cy="14826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9" name="Google Shape;579;p38"/>
          <p:cNvCxnSpPr>
            <a:stCxn id="564" idx="2"/>
            <a:endCxn id="571" idx="0"/>
          </p:cNvCxnSpPr>
          <p:nvPr/>
        </p:nvCxnSpPr>
        <p:spPr>
          <a:xfrm flipH="1" rot="-5400000">
            <a:off x="4902505" y="1106722"/>
            <a:ext cx="667500" cy="22236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80" name="Google Shape;580;p38"/>
          <p:cNvCxnSpPr>
            <a:stCxn id="564" idx="2"/>
            <a:endCxn id="572" idx="0"/>
          </p:cNvCxnSpPr>
          <p:nvPr/>
        </p:nvCxnSpPr>
        <p:spPr>
          <a:xfrm flipH="1" rot="-5400000">
            <a:off x="5272855" y="736372"/>
            <a:ext cx="667500" cy="29643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81" name="Google Shape;581;p38"/>
          <p:cNvCxnSpPr>
            <a:stCxn id="564" idx="2"/>
            <a:endCxn id="573" idx="0"/>
          </p:cNvCxnSpPr>
          <p:nvPr/>
        </p:nvCxnSpPr>
        <p:spPr>
          <a:xfrm flipH="1" rot="-5400000">
            <a:off x="5643355" y="365872"/>
            <a:ext cx="667500" cy="3705300"/>
          </a:xfrm>
          <a:prstGeom prst="curvedConnector3">
            <a:avLst>
              <a:gd fmla="val 50009" name="adj1"/>
            </a:avLst>
          </a:prstGeom>
          <a:noFill/>
          <a:ln cap="flat" cmpd="sng" w="9525">
            <a:solidFill>
              <a:srgbClr val="A2AEBD"/>
            </a:solidFill>
            <a:prstDash val="solid"/>
            <a:round/>
            <a:headEnd len="med" w="med" type="none"/>
            <a:tailEnd len="med" w="med" type="triangle"/>
          </a:ln>
        </p:spPr>
      </p:cxnSp>
      <p:sp>
        <p:nvSpPr>
          <p:cNvPr id="582" name="Google Shape;582;p38"/>
          <p:cNvSpPr/>
          <p:nvPr/>
        </p:nvSpPr>
        <p:spPr>
          <a:xfrm>
            <a:off x="3315342" y="3253713"/>
            <a:ext cx="16224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VALUE_PARAMETER</a:t>
            </a:r>
            <a:endParaRPr sz="1100">
              <a:solidFill>
                <a:srgbClr val="37474F"/>
              </a:solidFill>
              <a:latin typeface="JetBrains Mono"/>
              <a:ea typeface="JetBrains Mono"/>
              <a:cs typeface="JetBrains Mono"/>
              <a:sym typeface="JetBrains Mono"/>
            </a:endParaRPr>
          </a:p>
        </p:txBody>
      </p:sp>
      <p:sp>
        <p:nvSpPr>
          <p:cNvPr id="583" name="Google Shape;583;p38"/>
          <p:cNvSpPr/>
          <p:nvPr/>
        </p:nvSpPr>
        <p:spPr>
          <a:xfrm>
            <a:off x="5194321" y="3253714"/>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84" name="Google Shape;584;p38"/>
          <p:cNvSpPr/>
          <p:nvPr/>
        </p:nvSpPr>
        <p:spPr>
          <a:xfrm>
            <a:off x="2562867" y="3253714"/>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585" name="Google Shape;585;p38"/>
          <p:cNvCxnSpPr>
            <a:stCxn id="569" idx="2"/>
            <a:endCxn id="584" idx="0"/>
          </p:cNvCxnSpPr>
          <p:nvPr/>
        </p:nvCxnSpPr>
        <p:spPr>
          <a:xfrm rot="5400000">
            <a:off x="3274243" y="2401491"/>
            <a:ext cx="388800" cy="1315800"/>
          </a:xfrm>
          <a:prstGeom prst="curvedConnector3">
            <a:avLst>
              <a:gd fmla="val 50018" name="adj1"/>
            </a:avLst>
          </a:prstGeom>
          <a:noFill/>
          <a:ln cap="flat" cmpd="sng" w="9525">
            <a:solidFill>
              <a:srgbClr val="A2AEBD"/>
            </a:solidFill>
            <a:prstDash val="solid"/>
            <a:round/>
            <a:headEnd len="med" w="med" type="none"/>
            <a:tailEnd len="med" w="med" type="triangle"/>
          </a:ln>
        </p:spPr>
      </p:cxnSp>
      <p:cxnSp>
        <p:nvCxnSpPr>
          <p:cNvPr id="586" name="Google Shape;586;p38"/>
          <p:cNvCxnSpPr>
            <a:stCxn id="569" idx="2"/>
            <a:endCxn id="582" idx="0"/>
          </p:cNvCxnSpPr>
          <p:nvPr/>
        </p:nvCxnSpPr>
        <p:spPr>
          <a:xfrm flipH="1" rot="-5400000">
            <a:off x="3932443" y="3059091"/>
            <a:ext cx="388800" cy="600"/>
          </a:xfrm>
          <a:prstGeom prst="curvedConnector3">
            <a:avLst>
              <a:gd fmla="val 50018" name="adj1"/>
            </a:avLst>
          </a:prstGeom>
          <a:noFill/>
          <a:ln cap="flat" cmpd="sng" w="9525">
            <a:solidFill>
              <a:srgbClr val="A2AEBD"/>
            </a:solidFill>
            <a:prstDash val="solid"/>
            <a:round/>
            <a:headEnd len="med" w="med" type="none"/>
            <a:tailEnd len="med" w="med" type="triangle"/>
          </a:ln>
        </p:spPr>
      </p:cxnSp>
      <p:cxnSp>
        <p:nvCxnSpPr>
          <p:cNvPr id="587" name="Google Shape;587;p38"/>
          <p:cNvCxnSpPr>
            <a:stCxn id="569" idx="2"/>
            <a:endCxn id="583" idx="0"/>
          </p:cNvCxnSpPr>
          <p:nvPr/>
        </p:nvCxnSpPr>
        <p:spPr>
          <a:xfrm flipH="1" rot="-5400000">
            <a:off x="4590043" y="2401491"/>
            <a:ext cx="388800" cy="1315800"/>
          </a:xfrm>
          <a:prstGeom prst="curvedConnector3">
            <a:avLst>
              <a:gd fmla="val 50018" name="adj1"/>
            </a:avLst>
          </a:prstGeom>
          <a:noFill/>
          <a:ln cap="flat" cmpd="sng" w="9525">
            <a:solidFill>
              <a:srgbClr val="A2AEBD"/>
            </a:solidFill>
            <a:prstDash val="solid"/>
            <a:round/>
            <a:headEnd len="med" w="med" type="none"/>
            <a:tailEnd len="med" w="med" type="triangle"/>
          </a:ln>
        </p:spPr>
      </p:cxnSp>
      <p:sp>
        <p:nvSpPr>
          <p:cNvPr id="588" name="Google Shape;588;p38"/>
          <p:cNvSpPr/>
          <p:nvPr/>
        </p:nvSpPr>
        <p:spPr>
          <a:xfrm>
            <a:off x="2500509" y="3908606"/>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C801D"/>
                </a:solidFill>
                <a:latin typeface="JetBrains Mono"/>
                <a:ea typeface="JetBrains Mono"/>
                <a:cs typeface="JetBrains Mono"/>
                <a:sym typeface="JetBrains Mono"/>
              </a:rPr>
              <a:t>'user'</a:t>
            </a:r>
            <a:endParaRPr sz="1100">
              <a:solidFill>
                <a:srgbClr val="FC801D"/>
              </a:solidFill>
              <a:latin typeface="JetBrains Mono"/>
              <a:ea typeface="JetBrains Mono"/>
              <a:cs typeface="JetBrains Mono"/>
              <a:sym typeface="JetBrains Mono"/>
            </a:endParaRPr>
          </a:p>
        </p:txBody>
      </p:sp>
      <p:sp>
        <p:nvSpPr>
          <p:cNvPr id="589" name="Google Shape;589;p38"/>
          <p:cNvSpPr/>
          <p:nvPr/>
        </p:nvSpPr>
        <p:spPr>
          <a:xfrm>
            <a:off x="3516662" y="3908606"/>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90" name="Google Shape;590;p38"/>
          <p:cNvSpPr/>
          <p:nvPr/>
        </p:nvSpPr>
        <p:spPr>
          <a:xfrm>
            <a:off x="4251326" y="3908606"/>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91" name="Google Shape;591;p38"/>
          <p:cNvSpPr/>
          <p:nvPr/>
        </p:nvSpPr>
        <p:spPr>
          <a:xfrm>
            <a:off x="4979778" y="3908606"/>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592" name="Google Shape;592;p38"/>
          <p:cNvCxnSpPr>
            <a:stCxn id="582" idx="2"/>
            <a:endCxn id="588" idx="0"/>
          </p:cNvCxnSpPr>
          <p:nvPr/>
        </p:nvCxnSpPr>
        <p:spPr>
          <a:xfrm rot="5400000">
            <a:off x="3338292" y="3120363"/>
            <a:ext cx="342300" cy="12342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3" name="Google Shape;593;p38"/>
          <p:cNvCxnSpPr>
            <a:stCxn id="582" idx="2"/>
            <a:endCxn id="589" idx="0"/>
          </p:cNvCxnSpPr>
          <p:nvPr/>
        </p:nvCxnSpPr>
        <p:spPr>
          <a:xfrm rot="5400000">
            <a:off x="3774492" y="3556563"/>
            <a:ext cx="342300" cy="3618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4" name="Google Shape;594;p38"/>
          <p:cNvCxnSpPr>
            <a:stCxn id="582" idx="2"/>
            <a:endCxn id="590" idx="0"/>
          </p:cNvCxnSpPr>
          <p:nvPr/>
        </p:nvCxnSpPr>
        <p:spPr>
          <a:xfrm flipH="1" rot="-5400000">
            <a:off x="4141692" y="3551163"/>
            <a:ext cx="342300" cy="3726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5" name="Google Shape;595;p38"/>
          <p:cNvCxnSpPr>
            <a:stCxn id="582" idx="2"/>
            <a:endCxn id="591" idx="0"/>
          </p:cNvCxnSpPr>
          <p:nvPr/>
        </p:nvCxnSpPr>
        <p:spPr>
          <a:xfrm flipH="1" rot="-5400000">
            <a:off x="4506042" y="3186813"/>
            <a:ext cx="342300" cy="11013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6" name="Google Shape;596;p38"/>
          <p:cNvCxnSpPr>
            <a:stCxn id="591" idx="2"/>
            <a:endCxn id="562" idx="0"/>
          </p:cNvCxnSpPr>
          <p:nvPr/>
        </p:nvCxnSpPr>
        <p:spPr>
          <a:xfrm flipH="1" rot="-5400000">
            <a:off x="5102628" y="4346306"/>
            <a:ext cx="250800" cy="600"/>
          </a:xfrm>
          <a:prstGeom prst="curvedConnector3">
            <a:avLst>
              <a:gd fmla="val 50006" name="adj1"/>
            </a:avLst>
          </a:prstGeom>
          <a:noFill/>
          <a:ln cap="flat" cmpd="sng" w="9525">
            <a:solidFill>
              <a:srgbClr val="A2AEBD"/>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1100"/>
              <a:buNone/>
            </a:pPr>
            <a:r>
              <a:rPr lang="en"/>
              <a:t>Compilation process – J</a:t>
            </a:r>
            <a:r>
              <a:rPr lang="en"/>
              <a:t>ava vs C</a:t>
            </a:r>
            <a:endParaRPr/>
          </a:p>
        </p:txBody>
      </p:sp>
      <p:pic>
        <p:nvPicPr>
          <p:cNvPr id="53" name="Google Shape;53;p12"/>
          <p:cNvPicPr preferRelativeResize="0"/>
          <p:nvPr/>
        </p:nvPicPr>
        <p:blipFill rotWithShape="1">
          <a:blip r:embed="rId3">
            <a:alphaModFix/>
          </a:blip>
          <a:srcRect b="7975" l="0" r="0" t="-397"/>
          <a:stretch/>
        </p:blipFill>
        <p:spPr>
          <a:xfrm>
            <a:off x="207406" y="957211"/>
            <a:ext cx="7170898" cy="38410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602" name="Google Shape;602;p39"/>
          <p:cNvSpPr/>
          <p:nvPr/>
        </p:nvSpPr>
        <p:spPr>
          <a:xfrm>
            <a:off x="3465650" y="1604565"/>
            <a:ext cx="1317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CALL_EXPRESSION</a:t>
            </a:r>
            <a:endParaRPr sz="900">
              <a:solidFill>
                <a:srgbClr val="37474F"/>
              </a:solidFill>
              <a:latin typeface="JetBrains Mono"/>
              <a:ea typeface="JetBrains Mono"/>
              <a:cs typeface="JetBrains Mono"/>
              <a:sym typeface="JetBrains Mono"/>
            </a:endParaRPr>
          </a:p>
        </p:txBody>
      </p:sp>
      <p:cxnSp>
        <p:nvCxnSpPr>
          <p:cNvPr id="603" name="Google Shape;603;p39"/>
          <p:cNvCxnSpPr>
            <a:stCxn id="604" idx="2"/>
            <a:endCxn id="602" idx="0"/>
          </p:cNvCxnSpPr>
          <p:nvPr/>
        </p:nvCxnSpPr>
        <p:spPr>
          <a:xfrm flipH="1" rot="-5400000">
            <a:off x="3422850" y="903150"/>
            <a:ext cx="224700" cy="1178400"/>
          </a:xfrm>
          <a:prstGeom prst="curvedConnector3">
            <a:avLst>
              <a:gd fmla="val 49970" name="adj1"/>
            </a:avLst>
          </a:prstGeom>
          <a:noFill/>
          <a:ln cap="flat" cmpd="sng" w="9525">
            <a:solidFill>
              <a:schemeClr val="accent2"/>
            </a:solidFill>
            <a:prstDash val="solid"/>
            <a:round/>
            <a:headEnd len="med" w="med" type="none"/>
            <a:tailEnd len="med" w="med" type="none"/>
          </a:ln>
        </p:spPr>
      </p:cxnSp>
      <p:sp>
        <p:nvSpPr>
          <p:cNvPr id="605" name="Google Shape;605;p39"/>
          <p:cNvSpPr/>
          <p:nvPr/>
        </p:nvSpPr>
        <p:spPr>
          <a:xfrm>
            <a:off x="2175649" y="2062024"/>
            <a:ext cx="167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cxnSp>
        <p:nvCxnSpPr>
          <p:cNvPr id="606" name="Google Shape;606;p39"/>
          <p:cNvCxnSpPr>
            <a:stCxn id="602" idx="2"/>
            <a:endCxn id="605" idx="0"/>
          </p:cNvCxnSpPr>
          <p:nvPr/>
        </p:nvCxnSpPr>
        <p:spPr>
          <a:xfrm rot="5400000">
            <a:off x="3454700" y="1392315"/>
            <a:ext cx="229500" cy="11100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07" name="Google Shape;607;p39"/>
          <p:cNvSpPr/>
          <p:nvPr/>
        </p:nvSpPr>
        <p:spPr>
          <a:xfrm>
            <a:off x="3037537" y="2514639"/>
            <a:ext cx="1238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a:t>
            </a:r>
            <a:endParaRPr sz="900">
              <a:solidFill>
                <a:srgbClr val="37474F"/>
              </a:solidFill>
              <a:latin typeface="JetBrains Mono"/>
              <a:ea typeface="JetBrains Mono"/>
              <a:cs typeface="JetBrains Mono"/>
              <a:sym typeface="JetBrains Mono"/>
            </a:endParaRPr>
          </a:p>
        </p:txBody>
      </p:sp>
      <p:sp>
        <p:nvSpPr>
          <p:cNvPr id="608" name="Google Shape;608;p39"/>
          <p:cNvSpPr/>
          <p:nvPr/>
        </p:nvSpPr>
        <p:spPr>
          <a:xfrm>
            <a:off x="4496098"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09" name="Google Shape;609;p39"/>
          <p:cNvSpPr/>
          <p:nvPr/>
        </p:nvSpPr>
        <p:spPr>
          <a:xfrm>
            <a:off x="2309421"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cxnSp>
        <p:nvCxnSpPr>
          <p:cNvPr id="610" name="Google Shape;610;p39"/>
          <p:cNvCxnSpPr>
            <a:stCxn id="605" idx="2"/>
            <a:endCxn id="607" idx="0"/>
          </p:cNvCxnSpPr>
          <p:nvPr/>
        </p:nvCxnSpPr>
        <p:spPr>
          <a:xfrm flipH="1" rot="-5400000">
            <a:off x="3223399" y="2081224"/>
            <a:ext cx="224700" cy="6423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11" name="Google Shape;611;p39"/>
          <p:cNvCxnSpPr>
            <a:stCxn id="605" idx="2"/>
            <a:endCxn id="608" idx="0"/>
          </p:cNvCxnSpPr>
          <p:nvPr/>
        </p:nvCxnSpPr>
        <p:spPr>
          <a:xfrm flipH="1" rot="-5400000">
            <a:off x="3766999" y="1537624"/>
            <a:ext cx="224700" cy="1729500"/>
          </a:xfrm>
          <a:prstGeom prst="curvedConnector3">
            <a:avLst>
              <a:gd fmla="val 49979" name="adj1"/>
            </a:avLst>
          </a:prstGeom>
          <a:noFill/>
          <a:ln cap="flat" cmpd="sng" w="9525">
            <a:solidFill>
              <a:srgbClr val="A2AEBD"/>
            </a:solidFill>
            <a:prstDash val="solid"/>
            <a:round/>
            <a:headEnd len="med" w="med" type="none"/>
            <a:tailEnd len="med" w="med" type="triangle"/>
          </a:ln>
        </p:spPr>
      </p:cxnSp>
      <p:sp>
        <p:nvSpPr>
          <p:cNvPr id="612" name="Google Shape;612;p39"/>
          <p:cNvSpPr/>
          <p:nvPr/>
        </p:nvSpPr>
        <p:spPr>
          <a:xfrm>
            <a:off x="137175" y="1152525"/>
            <a:ext cx="3804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rgbClr val="37474F"/>
                </a:solidFill>
                <a:latin typeface="JetBrains Mono"/>
                <a:ea typeface="JetBrains Mono"/>
                <a:cs typeface="JetBrains Mono"/>
                <a:sym typeface="JetBrains Mono"/>
              </a:rPr>
              <a:t>println(</a:t>
            </a:r>
            <a:r>
              <a:rPr lang="en" sz="900">
                <a:solidFill>
                  <a:srgbClr val="008000"/>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08000"/>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13" name="Google Shape;613;p39"/>
          <p:cNvSpPr/>
          <p:nvPr/>
        </p:nvSpPr>
        <p:spPr>
          <a:xfrm>
            <a:off x="4653874" y="2062024"/>
            <a:ext cx="1514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VALUE_ARGUMENT_LIST</a:t>
            </a:r>
            <a:endParaRPr sz="900">
              <a:solidFill>
                <a:srgbClr val="37474F"/>
              </a:solidFill>
              <a:latin typeface="JetBrains Mono"/>
              <a:ea typeface="JetBrains Mono"/>
              <a:cs typeface="JetBrains Mono"/>
              <a:sym typeface="JetBrains Mono"/>
            </a:endParaRPr>
          </a:p>
        </p:txBody>
      </p:sp>
      <p:cxnSp>
        <p:nvCxnSpPr>
          <p:cNvPr id="614" name="Google Shape;614;p39"/>
          <p:cNvCxnSpPr>
            <a:stCxn id="602" idx="2"/>
            <a:endCxn id="613" idx="0"/>
          </p:cNvCxnSpPr>
          <p:nvPr/>
        </p:nvCxnSpPr>
        <p:spPr>
          <a:xfrm flipH="1" rot="-5400000">
            <a:off x="4653050" y="1303965"/>
            <a:ext cx="229500" cy="12867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15" name="Google Shape;615;p39"/>
          <p:cNvSpPr/>
          <p:nvPr/>
        </p:nvSpPr>
        <p:spPr>
          <a:xfrm>
            <a:off x="1215900" y="2514639"/>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FC801D"/>
                </a:solidFill>
                <a:latin typeface="JetBrains Mono"/>
                <a:ea typeface="JetBrains Mono"/>
                <a:cs typeface="JetBrains Mono"/>
                <a:sym typeface="JetBrains Mono"/>
              </a:rPr>
              <a:t>'println'</a:t>
            </a:r>
            <a:endParaRPr sz="900">
              <a:solidFill>
                <a:srgbClr val="37474F"/>
              </a:solidFill>
              <a:latin typeface="JetBrains Mono"/>
              <a:ea typeface="JetBrains Mono"/>
              <a:cs typeface="JetBrains Mono"/>
              <a:sym typeface="JetBrains Mono"/>
            </a:endParaRPr>
          </a:p>
        </p:txBody>
      </p:sp>
      <p:sp>
        <p:nvSpPr>
          <p:cNvPr id="616" name="Google Shape;616;p39"/>
          <p:cNvSpPr/>
          <p:nvPr/>
        </p:nvSpPr>
        <p:spPr>
          <a:xfrm>
            <a:off x="3013565" y="2962805"/>
            <a:ext cx="1286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STRING_TEMPLATE</a:t>
            </a:r>
            <a:endParaRPr sz="900">
              <a:solidFill>
                <a:srgbClr val="37474F"/>
              </a:solidFill>
              <a:latin typeface="JetBrains Mono"/>
              <a:ea typeface="JetBrains Mono"/>
              <a:cs typeface="JetBrains Mono"/>
              <a:sym typeface="JetBrains Mono"/>
            </a:endParaRPr>
          </a:p>
        </p:txBody>
      </p:sp>
      <p:cxnSp>
        <p:nvCxnSpPr>
          <p:cNvPr id="617" name="Google Shape;617;p39"/>
          <p:cNvCxnSpPr>
            <a:stCxn id="605" idx="2"/>
            <a:endCxn id="609" idx="0"/>
          </p:cNvCxnSpPr>
          <p:nvPr/>
        </p:nvCxnSpPr>
        <p:spPr>
          <a:xfrm rot="5400000">
            <a:off x="2673649" y="2173774"/>
            <a:ext cx="224700" cy="457200"/>
          </a:xfrm>
          <a:prstGeom prst="curvedConnector3">
            <a:avLst>
              <a:gd fmla="val 49979" name="adj1"/>
            </a:avLst>
          </a:prstGeom>
          <a:noFill/>
          <a:ln cap="flat" cmpd="sng" w="9525">
            <a:solidFill>
              <a:srgbClr val="A2AEBD"/>
            </a:solidFill>
            <a:prstDash val="solid"/>
            <a:round/>
            <a:headEnd len="med" w="med" type="none"/>
            <a:tailEnd len="med" w="med" type="triangle"/>
          </a:ln>
        </p:spPr>
      </p:cxnSp>
      <p:cxnSp>
        <p:nvCxnSpPr>
          <p:cNvPr id="618" name="Google Shape;618;p39"/>
          <p:cNvCxnSpPr>
            <a:stCxn id="605" idx="2"/>
            <a:endCxn id="615" idx="0"/>
          </p:cNvCxnSpPr>
          <p:nvPr/>
        </p:nvCxnSpPr>
        <p:spPr>
          <a:xfrm rot="5400000">
            <a:off x="2219899" y="1720024"/>
            <a:ext cx="224700" cy="13647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19" name="Google Shape;619;p39"/>
          <p:cNvCxnSpPr>
            <a:stCxn id="607" idx="2"/>
            <a:endCxn id="616" idx="0"/>
          </p:cNvCxnSpPr>
          <p:nvPr/>
        </p:nvCxnSpPr>
        <p:spPr>
          <a:xfrm flipH="1" rot="-5400000">
            <a:off x="3547087" y="2852439"/>
            <a:ext cx="2202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sp>
        <p:nvSpPr>
          <p:cNvPr id="620" name="Google Shape;620;p39"/>
          <p:cNvSpPr/>
          <p:nvPr/>
        </p:nvSpPr>
        <p:spPr>
          <a:xfrm>
            <a:off x="1708715"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endParaRPr sz="900">
              <a:solidFill>
                <a:srgbClr val="FC801D"/>
              </a:solidFill>
              <a:latin typeface="JetBrains Mono"/>
              <a:ea typeface="JetBrains Mono"/>
              <a:cs typeface="JetBrains Mono"/>
              <a:sym typeface="JetBrains Mono"/>
            </a:endParaRPr>
          </a:p>
        </p:txBody>
      </p:sp>
      <p:sp>
        <p:nvSpPr>
          <p:cNvPr id="621" name="Google Shape;621;p39"/>
          <p:cNvSpPr/>
          <p:nvPr/>
        </p:nvSpPr>
        <p:spPr>
          <a:xfrm>
            <a:off x="2565337" y="3575122"/>
            <a:ext cx="21975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LITERAL_STRING_TEMPLATE_ENTRY</a:t>
            </a:r>
            <a:endParaRPr sz="900">
              <a:solidFill>
                <a:srgbClr val="37474F"/>
              </a:solidFill>
              <a:latin typeface="JetBrains Mono"/>
              <a:ea typeface="JetBrains Mono"/>
              <a:cs typeface="JetBrains Mono"/>
              <a:sym typeface="JetBrains Mono"/>
            </a:endParaRPr>
          </a:p>
        </p:txBody>
      </p:sp>
      <p:sp>
        <p:nvSpPr>
          <p:cNvPr id="622" name="Google Shape;622;p39"/>
          <p:cNvSpPr/>
          <p:nvPr/>
        </p:nvSpPr>
        <p:spPr>
          <a:xfrm>
            <a:off x="4981600" y="3575122"/>
            <a:ext cx="2047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SHORT</a:t>
            </a:r>
            <a:r>
              <a:rPr lang="en" sz="900">
                <a:solidFill>
                  <a:srgbClr val="37474F"/>
                </a:solidFill>
                <a:latin typeface="JetBrains Mono"/>
                <a:ea typeface="JetBrains Mono"/>
                <a:cs typeface="JetBrains Mono"/>
                <a:sym typeface="JetBrains Mono"/>
              </a:rPr>
              <a:t>_STRING_TEMPLATE_ENTRY</a:t>
            </a:r>
            <a:endParaRPr sz="900">
              <a:solidFill>
                <a:srgbClr val="37474F"/>
              </a:solidFill>
              <a:latin typeface="JetBrains Mono"/>
              <a:ea typeface="JetBrains Mono"/>
              <a:cs typeface="JetBrains Mono"/>
              <a:sym typeface="JetBrains Mono"/>
            </a:endParaRPr>
          </a:p>
        </p:txBody>
      </p:sp>
      <p:sp>
        <p:nvSpPr>
          <p:cNvPr id="623" name="Google Shape;623;p39"/>
          <p:cNvSpPr/>
          <p:nvPr/>
        </p:nvSpPr>
        <p:spPr>
          <a:xfrm>
            <a:off x="7262766"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endParaRPr sz="900">
              <a:solidFill>
                <a:srgbClr val="FC801D"/>
              </a:solidFill>
              <a:latin typeface="JetBrains Mono"/>
              <a:ea typeface="JetBrains Mono"/>
              <a:cs typeface="JetBrains Mono"/>
              <a:sym typeface="JetBrains Mono"/>
            </a:endParaRPr>
          </a:p>
        </p:txBody>
      </p:sp>
      <p:sp>
        <p:nvSpPr>
          <p:cNvPr id="624" name="Google Shape;624;p39"/>
          <p:cNvSpPr/>
          <p:nvPr/>
        </p:nvSpPr>
        <p:spPr>
          <a:xfrm>
            <a:off x="3230437" y="4035042"/>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'Hello, '</a:t>
            </a:r>
            <a:endParaRPr sz="900">
              <a:solidFill>
                <a:srgbClr val="018001"/>
              </a:solidFill>
              <a:latin typeface="JetBrains Mono"/>
              <a:ea typeface="JetBrains Mono"/>
              <a:cs typeface="JetBrains Mono"/>
              <a:sym typeface="JetBrains Mono"/>
            </a:endParaRPr>
          </a:p>
        </p:txBody>
      </p:sp>
      <p:sp>
        <p:nvSpPr>
          <p:cNvPr id="625" name="Google Shape;625;p39"/>
          <p:cNvSpPr/>
          <p:nvPr/>
        </p:nvSpPr>
        <p:spPr>
          <a:xfrm>
            <a:off x="5078277" y="4036903"/>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26" name="Google Shape;626;p39"/>
          <p:cNvSpPr/>
          <p:nvPr/>
        </p:nvSpPr>
        <p:spPr>
          <a:xfrm>
            <a:off x="5948572" y="4036899"/>
            <a:ext cx="1659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sp>
        <p:nvSpPr>
          <p:cNvPr id="627" name="Google Shape;627;p39"/>
          <p:cNvSpPr/>
          <p:nvPr/>
        </p:nvSpPr>
        <p:spPr>
          <a:xfrm>
            <a:off x="6462024" y="4497992"/>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554E8"/>
                </a:solidFill>
                <a:latin typeface="JetBrains Mono"/>
                <a:ea typeface="JetBrains Mono"/>
                <a:cs typeface="JetBrains Mono"/>
                <a:sym typeface="JetBrains Mono"/>
              </a:rPr>
              <a:t>'user'</a:t>
            </a:r>
            <a:endParaRPr sz="900">
              <a:solidFill>
                <a:srgbClr val="6554E8"/>
              </a:solidFill>
              <a:latin typeface="JetBrains Mono"/>
              <a:ea typeface="JetBrains Mono"/>
              <a:cs typeface="JetBrains Mono"/>
              <a:sym typeface="JetBrains Mono"/>
            </a:endParaRPr>
          </a:p>
        </p:txBody>
      </p:sp>
      <p:cxnSp>
        <p:nvCxnSpPr>
          <p:cNvPr id="628" name="Google Shape;628;p39"/>
          <p:cNvCxnSpPr>
            <a:stCxn id="616" idx="2"/>
            <a:endCxn id="620" idx="0"/>
          </p:cNvCxnSpPr>
          <p:nvPr/>
        </p:nvCxnSpPr>
        <p:spPr>
          <a:xfrm rot="5400000">
            <a:off x="2648765" y="2566955"/>
            <a:ext cx="384300" cy="16320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29" name="Google Shape;629;p39"/>
          <p:cNvCxnSpPr>
            <a:stCxn id="616" idx="2"/>
            <a:endCxn id="621" idx="0"/>
          </p:cNvCxnSpPr>
          <p:nvPr/>
        </p:nvCxnSpPr>
        <p:spPr>
          <a:xfrm flipH="1" rot="-5400000">
            <a:off x="3468365" y="3379355"/>
            <a:ext cx="384300" cy="72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30" name="Google Shape;630;p39"/>
          <p:cNvCxnSpPr>
            <a:stCxn id="616" idx="2"/>
            <a:endCxn id="622" idx="0"/>
          </p:cNvCxnSpPr>
          <p:nvPr/>
        </p:nvCxnSpPr>
        <p:spPr>
          <a:xfrm flipH="1" rot="-5400000">
            <a:off x="4639115" y="2208605"/>
            <a:ext cx="384300" cy="23487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31" name="Google Shape;631;p39"/>
          <p:cNvCxnSpPr>
            <a:stCxn id="616" idx="2"/>
            <a:endCxn id="623" idx="0"/>
          </p:cNvCxnSpPr>
          <p:nvPr/>
        </p:nvCxnSpPr>
        <p:spPr>
          <a:xfrm flipH="1" rot="-5400000">
            <a:off x="5425715" y="1422005"/>
            <a:ext cx="384300" cy="39219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32" name="Google Shape;632;p39"/>
          <p:cNvCxnSpPr>
            <a:stCxn id="621" idx="2"/>
            <a:endCxn id="624" idx="0"/>
          </p:cNvCxnSpPr>
          <p:nvPr/>
        </p:nvCxnSpPr>
        <p:spPr>
          <a:xfrm flipH="1" rot="-5400000">
            <a:off x="3548437" y="3918772"/>
            <a:ext cx="231900" cy="6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633" name="Google Shape;633;p39"/>
          <p:cNvCxnSpPr>
            <a:stCxn id="622" idx="2"/>
            <a:endCxn id="625" idx="0"/>
          </p:cNvCxnSpPr>
          <p:nvPr/>
        </p:nvCxnSpPr>
        <p:spPr>
          <a:xfrm rot="5400000">
            <a:off x="5583100" y="3614422"/>
            <a:ext cx="233700" cy="6111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634" name="Google Shape;634;p39"/>
          <p:cNvCxnSpPr>
            <a:stCxn id="622" idx="2"/>
            <a:endCxn id="626" idx="0"/>
          </p:cNvCxnSpPr>
          <p:nvPr/>
        </p:nvCxnSpPr>
        <p:spPr>
          <a:xfrm flipH="1" rot="-5400000">
            <a:off x="6274900" y="3533722"/>
            <a:ext cx="233700" cy="772500"/>
          </a:xfrm>
          <a:prstGeom prst="curvedConnector3">
            <a:avLst>
              <a:gd fmla="val 50016" name="adj1"/>
            </a:avLst>
          </a:prstGeom>
          <a:noFill/>
          <a:ln cap="flat" cmpd="sng" w="9525">
            <a:solidFill>
              <a:srgbClr val="A2AEBD"/>
            </a:solidFill>
            <a:prstDash val="solid"/>
            <a:round/>
            <a:headEnd len="med" w="med" type="none"/>
            <a:tailEnd len="med" w="med" type="triangle"/>
          </a:ln>
        </p:spPr>
      </p:cxnSp>
      <p:sp>
        <p:nvSpPr>
          <p:cNvPr id="604" name="Google Shape;604;p39"/>
          <p:cNvSpPr/>
          <p:nvPr/>
        </p:nvSpPr>
        <p:spPr>
          <a:xfrm>
            <a:off x="2081250" y="1152000"/>
            <a:ext cx="17295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cxnSp>
        <p:nvCxnSpPr>
          <p:cNvPr id="635" name="Google Shape;635;p39"/>
          <p:cNvCxnSpPr>
            <a:stCxn id="626" idx="2"/>
            <a:endCxn id="627" idx="0"/>
          </p:cNvCxnSpPr>
          <p:nvPr/>
        </p:nvCxnSpPr>
        <p:spPr>
          <a:xfrm flipH="1" rot="-5400000">
            <a:off x="6661822" y="4381149"/>
            <a:ext cx="233100" cy="600"/>
          </a:xfrm>
          <a:prstGeom prst="curvedConnector3">
            <a:avLst>
              <a:gd fmla="val 49999" name="adj1"/>
            </a:avLst>
          </a:prstGeom>
          <a:noFill/>
          <a:ln cap="flat" cmpd="sng" w="9525">
            <a:solidFill>
              <a:srgbClr val="A2AEBD"/>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641" name="Google Shape;641;p40"/>
          <p:cNvSpPr/>
          <p:nvPr/>
        </p:nvSpPr>
        <p:spPr>
          <a:xfrm>
            <a:off x="3465650" y="1604565"/>
            <a:ext cx="1317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CALL_EXPRESSION</a:t>
            </a:r>
            <a:endParaRPr sz="900">
              <a:solidFill>
                <a:srgbClr val="37474F"/>
              </a:solidFill>
              <a:latin typeface="JetBrains Mono"/>
              <a:ea typeface="JetBrains Mono"/>
              <a:cs typeface="JetBrains Mono"/>
              <a:sym typeface="JetBrains Mono"/>
            </a:endParaRPr>
          </a:p>
        </p:txBody>
      </p:sp>
      <p:cxnSp>
        <p:nvCxnSpPr>
          <p:cNvPr id="642" name="Google Shape;642;p40"/>
          <p:cNvCxnSpPr>
            <a:stCxn id="643" idx="2"/>
            <a:endCxn id="644" idx="3"/>
          </p:cNvCxnSpPr>
          <p:nvPr/>
        </p:nvCxnSpPr>
        <p:spPr>
          <a:xfrm flipH="1" rot="-5400000">
            <a:off x="2887575" y="1664250"/>
            <a:ext cx="1696800" cy="1128300"/>
          </a:xfrm>
          <a:prstGeom prst="curvedConnector4">
            <a:avLst>
              <a:gd fmla="val 46641" name="adj1"/>
              <a:gd fmla="val 121117" name="adj2"/>
            </a:avLst>
          </a:prstGeom>
          <a:noFill/>
          <a:ln cap="flat" cmpd="sng" w="9525">
            <a:solidFill>
              <a:schemeClr val="accent2"/>
            </a:solidFill>
            <a:prstDash val="solid"/>
            <a:round/>
            <a:headEnd len="med" w="med" type="none"/>
            <a:tailEnd len="med" w="med" type="none"/>
          </a:ln>
        </p:spPr>
      </p:cxnSp>
      <p:sp>
        <p:nvSpPr>
          <p:cNvPr id="645" name="Google Shape;645;p40"/>
          <p:cNvSpPr/>
          <p:nvPr/>
        </p:nvSpPr>
        <p:spPr>
          <a:xfrm>
            <a:off x="2175649" y="2062024"/>
            <a:ext cx="167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cxnSp>
        <p:nvCxnSpPr>
          <p:cNvPr id="646" name="Google Shape;646;p40"/>
          <p:cNvCxnSpPr>
            <a:stCxn id="641" idx="2"/>
            <a:endCxn id="645" idx="0"/>
          </p:cNvCxnSpPr>
          <p:nvPr/>
        </p:nvCxnSpPr>
        <p:spPr>
          <a:xfrm rot="5400000">
            <a:off x="3454700" y="1392315"/>
            <a:ext cx="229500" cy="11100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47" name="Google Shape;647;p40"/>
          <p:cNvSpPr/>
          <p:nvPr/>
        </p:nvSpPr>
        <p:spPr>
          <a:xfrm>
            <a:off x="3037537" y="2514639"/>
            <a:ext cx="1238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a:t>
            </a:r>
            <a:endParaRPr sz="900">
              <a:solidFill>
                <a:srgbClr val="37474F"/>
              </a:solidFill>
              <a:latin typeface="JetBrains Mono"/>
              <a:ea typeface="JetBrains Mono"/>
              <a:cs typeface="JetBrains Mono"/>
              <a:sym typeface="JetBrains Mono"/>
            </a:endParaRPr>
          </a:p>
        </p:txBody>
      </p:sp>
      <p:sp>
        <p:nvSpPr>
          <p:cNvPr id="648" name="Google Shape;648;p40"/>
          <p:cNvSpPr/>
          <p:nvPr/>
        </p:nvSpPr>
        <p:spPr>
          <a:xfrm>
            <a:off x="4496098"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49" name="Google Shape;649;p40"/>
          <p:cNvSpPr/>
          <p:nvPr/>
        </p:nvSpPr>
        <p:spPr>
          <a:xfrm>
            <a:off x="2309421"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cxnSp>
        <p:nvCxnSpPr>
          <p:cNvPr id="650" name="Google Shape;650;p40"/>
          <p:cNvCxnSpPr>
            <a:stCxn id="645" idx="2"/>
            <a:endCxn id="647" idx="0"/>
          </p:cNvCxnSpPr>
          <p:nvPr/>
        </p:nvCxnSpPr>
        <p:spPr>
          <a:xfrm flipH="1" rot="-5400000">
            <a:off x="3223399" y="2081224"/>
            <a:ext cx="224700" cy="6423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51" name="Google Shape;651;p40"/>
          <p:cNvCxnSpPr>
            <a:stCxn id="645" idx="2"/>
            <a:endCxn id="648" idx="0"/>
          </p:cNvCxnSpPr>
          <p:nvPr/>
        </p:nvCxnSpPr>
        <p:spPr>
          <a:xfrm flipH="1" rot="-5400000">
            <a:off x="3766999" y="1537624"/>
            <a:ext cx="224700" cy="1729500"/>
          </a:xfrm>
          <a:prstGeom prst="curvedConnector3">
            <a:avLst>
              <a:gd fmla="val 49979" name="adj1"/>
            </a:avLst>
          </a:prstGeom>
          <a:noFill/>
          <a:ln cap="flat" cmpd="sng" w="9525">
            <a:solidFill>
              <a:srgbClr val="A2AEBD"/>
            </a:solidFill>
            <a:prstDash val="solid"/>
            <a:round/>
            <a:headEnd len="med" w="med" type="none"/>
            <a:tailEnd len="med" w="med" type="triangle"/>
          </a:ln>
        </p:spPr>
      </p:cxnSp>
      <p:sp>
        <p:nvSpPr>
          <p:cNvPr id="652" name="Google Shape;652;p40"/>
          <p:cNvSpPr/>
          <p:nvPr/>
        </p:nvSpPr>
        <p:spPr>
          <a:xfrm>
            <a:off x="137175" y="1152525"/>
            <a:ext cx="3804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rgbClr val="37474F"/>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08000"/>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08000"/>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53" name="Google Shape;653;p40"/>
          <p:cNvSpPr/>
          <p:nvPr/>
        </p:nvSpPr>
        <p:spPr>
          <a:xfrm>
            <a:off x="4653874" y="2062024"/>
            <a:ext cx="1514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VALUE_ARGUMENT_LIST</a:t>
            </a:r>
            <a:endParaRPr sz="900">
              <a:solidFill>
                <a:srgbClr val="37474F"/>
              </a:solidFill>
              <a:latin typeface="JetBrains Mono"/>
              <a:ea typeface="JetBrains Mono"/>
              <a:cs typeface="JetBrains Mono"/>
              <a:sym typeface="JetBrains Mono"/>
            </a:endParaRPr>
          </a:p>
        </p:txBody>
      </p:sp>
      <p:cxnSp>
        <p:nvCxnSpPr>
          <p:cNvPr id="654" name="Google Shape;654;p40"/>
          <p:cNvCxnSpPr>
            <a:stCxn id="641" idx="2"/>
            <a:endCxn id="653" idx="0"/>
          </p:cNvCxnSpPr>
          <p:nvPr/>
        </p:nvCxnSpPr>
        <p:spPr>
          <a:xfrm flipH="1" rot="-5400000">
            <a:off x="4653050" y="1303965"/>
            <a:ext cx="229500" cy="12867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55" name="Google Shape;655;p40"/>
          <p:cNvSpPr/>
          <p:nvPr/>
        </p:nvSpPr>
        <p:spPr>
          <a:xfrm>
            <a:off x="1215900" y="2514639"/>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'println'</a:t>
            </a:r>
            <a:endParaRPr sz="900">
              <a:solidFill>
                <a:srgbClr val="37474F"/>
              </a:solidFill>
              <a:latin typeface="JetBrains Mono"/>
              <a:ea typeface="JetBrains Mono"/>
              <a:cs typeface="JetBrains Mono"/>
              <a:sym typeface="JetBrains Mono"/>
            </a:endParaRPr>
          </a:p>
        </p:txBody>
      </p:sp>
      <p:sp>
        <p:nvSpPr>
          <p:cNvPr id="644" name="Google Shape;644;p40"/>
          <p:cNvSpPr/>
          <p:nvPr/>
        </p:nvSpPr>
        <p:spPr>
          <a:xfrm>
            <a:off x="3013565" y="2962805"/>
            <a:ext cx="12867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STRING_TEMPLATE</a:t>
            </a:r>
            <a:endParaRPr sz="900">
              <a:solidFill>
                <a:srgbClr val="37474F"/>
              </a:solidFill>
              <a:latin typeface="JetBrains Mono"/>
              <a:ea typeface="JetBrains Mono"/>
              <a:cs typeface="JetBrains Mono"/>
              <a:sym typeface="JetBrains Mono"/>
            </a:endParaRPr>
          </a:p>
        </p:txBody>
      </p:sp>
      <p:cxnSp>
        <p:nvCxnSpPr>
          <p:cNvPr id="656" name="Google Shape;656;p40"/>
          <p:cNvCxnSpPr>
            <a:stCxn id="645" idx="2"/>
            <a:endCxn id="649" idx="0"/>
          </p:cNvCxnSpPr>
          <p:nvPr/>
        </p:nvCxnSpPr>
        <p:spPr>
          <a:xfrm rot="5400000">
            <a:off x="2673649" y="2173774"/>
            <a:ext cx="224700" cy="457200"/>
          </a:xfrm>
          <a:prstGeom prst="curvedConnector3">
            <a:avLst>
              <a:gd fmla="val 49979" name="adj1"/>
            </a:avLst>
          </a:prstGeom>
          <a:noFill/>
          <a:ln cap="flat" cmpd="sng" w="9525">
            <a:solidFill>
              <a:srgbClr val="A2AEBD"/>
            </a:solidFill>
            <a:prstDash val="solid"/>
            <a:round/>
            <a:headEnd len="med" w="med" type="none"/>
            <a:tailEnd len="med" w="med" type="triangle"/>
          </a:ln>
        </p:spPr>
      </p:cxnSp>
      <p:cxnSp>
        <p:nvCxnSpPr>
          <p:cNvPr id="657" name="Google Shape;657;p40"/>
          <p:cNvCxnSpPr>
            <a:stCxn id="645" idx="2"/>
            <a:endCxn id="655" idx="0"/>
          </p:cNvCxnSpPr>
          <p:nvPr/>
        </p:nvCxnSpPr>
        <p:spPr>
          <a:xfrm rot="5400000">
            <a:off x="2219899" y="1720024"/>
            <a:ext cx="224700" cy="13647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58" name="Google Shape;658;p40"/>
          <p:cNvCxnSpPr>
            <a:stCxn id="647" idx="2"/>
            <a:endCxn id="644" idx="0"/>
          </p:cNvCxnSpPr>
          <p:nvPr/>
        </p:nvCxnSpPr>
        <p:spPr>
          <a:xfrm flipH="1" rot="-5400000">
            <a:off x="3547087" y="2852439"/>
            <a:ext cx="2202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sp>
        <p:nvSpPr>
          <p:cNvPr id="659" name="Google Shape;659;p40"/>
          <p:cNvSpPr/>
          <p:nvPr/>
        </p:nvSpPr>
        <p:spPr>
          <a:xfrm>
            <a:off x="1708715"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JetBrains Mono"/>
                <a:ea typeface="JetBrains Mono"/>
                <a:cs typeface="JetBrains Mono"/>
                <a:sym typeface="JetBrains Mono"/>
              </a:rPr>
              <a:t>'\"'</a:t>
            </a:r>
            <a:endParaRPr sz="900">
              <a:solidFill>
                <a:schemeClr val="accent2"/>
              </a:solidFill>
              <a:latin typeface="JetBrains Mono"/>
              <a:ea typeface="JetBrains Mono"/>
              <a:cs typeface="JetBrains Mono"/>
              <a:sym typeface="JetBrains Mono"/>
            </a:endParaRPr>
          </a:p>
        </p:txBody>
      </p:sp>
      <p:sp>
        <p:nvSpPr>
          <p:cNvPr id="660" name="Google Shape;660;p40"/>
          <p:cNvSpPr/>
          <p:nvPr/>
        </p:nvSpPr>
        <p:spPr>
          <a:xfrm>
            <a:off x="2565337" y="3575122"/>
            <a:ext cx="21975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LITERAL_STRING_TEMPLATE_ENTRY</a:t>
            </a:r>
            <a:endParaRPr sz="900">
              <a:solidFill>
                <a:srgbClr val="37474F"/>
              </a:solidFill>
              <a:latin typeface="JetBrains Mono"/>
              <a:ea typeface="JetBrains Mono"/>
              <a:cs typeface="JetBrains Mono"/>
              <a:sym typeface="JetBrains Mono"/>
            </a:endParaRPr>
          </a:p>
        </p:txBody>
      </p:sp>
      <p:sp>
        <p:nvSpPr>
          <p:cNvPr id="661" name="Google Shape;661;p40"/>
          <p:cNvSpPr/>
          <p:nvPr/>
        </p:nvSpPr>
        <p:spPr>
          <a:xfrm>
            <a:off x="4981600" y="3575122"/>
            <a:ext cx="2047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SHORT_STRING_TEMPLATE_ENTRY</a:t>
            </a:r>
            <a:endParaRPr sz="900">
              <a:solidFill>
                <a:srgbClr val="37474F"/>
              </a:solidFill>
              <a:latin typeface="JetBrains Mono"/>
              <a:ea typeface="JetBrains Mono"/>
              <a:cs typeface="JetBrains Mono"/>
              <a:sym typeface="JetBrains Mono"/>
            </a:endParaRPr>
          </a:p>
        </p:txBody>
      </p:sp>
      <p:sp>
        <p:nvSpPr>
          <p:cNvPr id="662" name="Google Shape;662;p40"/>
          <p:cNvSpPr/>
          <p:nvPr/>
        </p:nvSpPr>
        <p:spPr>
          <a:xfrm>
            <a:off x="7262766"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63" name="Google Shape;663;p40"/>
          <p:cNvSpPr/>
          <p:nvPr/>
        </p:nvSpPr>
        <p:spPr>
          <a:xfrm>
            <a:off x="3230437" y="4035042"/>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 '</a:t>
            </a:r>
            <a:endParaRPr sz="900">
              <a:solidFill>
                <a:srgbClr val="018001"/>
              </a:solidFill>
              <a:latin typeface="JetBrains Mono"/>
              <a:ea typeface="JetBrains Mono"/>
              <a:cs typeface="JetBrains Mono"/>
              <a:sym typeface="JetBrains Mono"/>
            </a:endParaRPr>
          </a:p>
        </p:txBody>
      </p:sp>
      <p:sp>
        <p:nvSpPr>
          <p:cNvPr id="664" name="Google Shape;664;p40"/>
          <p:cNvSpPr/>
          <p:nvPr/>
        </p:nvSpPr>
        <p:spPr>
          <a:xfrm>
            <a:off x="5078277" y="4036903"/>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65" name="Google Shape;665;p40"/>
          <p:cNvSpPr/>
          <p:nvPr/>
        </p:nvSpPr>
        <p:spPr>
          <a:xfrm>
            <a:off x="5948572" y="4036899"/>
            <a:ext cx="1659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sp>
        <p:nvSpPr>
          <p:cNvPr id="666" name="Google Shape;666;p40"/>
          <p:cNvSpPr/>
          <p:nvPr/>
        </p:nvSpPr>
        <p:spPr>
          <a:xfrm>
            <a:off x="6462024" y="4497992"/>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554E8"/>
                </a:solidFill>
                <a:latin typeface="JetBrains Mono"/>
                <a:ea typeface="JetBrains Mono"/>
                <a:cs typeface="JetBrains Mono"/>
                <a:sym typeface="JetBrains Mono"/>
              </a:rPr>
              <a:t>'user'</a:t>
            </a:r>
            <a:endParaRPr sz="900">
              <a:solidFill>
                <a:srgbClr val="6554E8"/>
              </a:solidFill>
              <a:latin typeface="JetBrains Mono"/>
              <a:ea typeface="JetBrains Mono"/>
              <a:cs typeface="JetBrains Mono"/>
              <a:sym typeface="JetBrains Mono"/>
            </a:endParaRPr>
          </a:p>
        </p:txBody>
      </p:sp>
      <p:cxnSp>
        <p:nvCxnSpPr>
          <p:cNvPr id="667" name="Google Shape;667;p40"/>
          <p:cNvCxnSpPr>
            <a:stCxn id="644" idx="2"/>
            <a:endCxn id="659" idx="0"/>
          </p:cNvCxnSpPr>
          <p:nvPr/>
        </p:nvCxnSpPr>
        <p:spPr>
          <a:xfrm rot="5400000">
            <a:off x="2648765" y="2566955"/>
            <a:ext cx="384300" cy="16320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68" name="Google Shape;668;p40"/>
          <p:cNvCxnSpPr>
            <a:stCxn id="644" idx="2"/>
            <a:endCxn id="660" idx="0"/>
          </p:cNvCxnSpPr>
          <p:nvPr/>
        </p:nvCxnSpPr>
        <p:spPr>
          <a:xfrm flipH="1" rot="-5400000">
            <a:off x="3468365" y="3379355"/>
            <a:ext cx="384300" cy="72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69" name="Google Shape;669;p40"/>
          <p:cNvCxnSpPr>
            <a:stCxn id="644" idx="2"/>
            <a:endCxn id="661" idx="0"/>
          </p:cNvCxnSpPr>
          <p:nvPr/>
        </p:nvCxnSpPr>
        <p:spPr>
          <a:xfrm flipH="1" rot="-5400000">
            <a:off x="4639115" y="2208605"/>
            <a:ext cx="384300" cy="23487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70" name="Google Shape;670;p40"/>
          <p:cNvCxnSpPr>
            <a:stCxn id="644" idx="2"/>
            <a:endCxn id="662" idx="0"/>
          </p:cNvCxnSpPr>
          <p:nvPr/>
        </p:nvCxnSpPr>
        <p:spPr>
          <a:xfrm flipH="1" rot="-5400000">
            <a:off x="5425715" y="1422005"/>
            <a:ext cx="384300" cy="39219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71" name="Google Shape;671;p40"/>
          <p:cNvCxnSpPr>
            <a:stCxn id="660" idx="2"/>
            <a:endCxn id="663" idx="0"/>
          </p:cNvCxnSpPr>
          <p:nvPr/>
        </p:nvCxnSpPr>
        <p:spPr>
          <a:xfrm flipH="1" rot="-5400000">
            <a:off x="3548437" y="3918772"/>
            <a:ext cx="231900" cy="6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672" name="Google Shape;672;p40"/>
          <p:cNvCxnSpPr>
            <a:stCxn id="661" idx="2"/>
            <a:endCxn id="664" idx="0"/>
          </p:cNvCxnSpPr>
          <p:nvPr/>
        </p:nvCxnSpPr>
        <p:spPr>
          <a:xfrm rot="5400000">
            <a:off x="5583100" y="3614422"/>
            <a:ext cx="233700" cy="6111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673" name="Google Shape;673;p40"/>
          <p:cNvCxnSpPr>
            <a:stCxn id="661" idx="2"/>
            <a:endCxn id="665" idx="0"/>
          </p:cNvCxnSpPr>
          <p:nvPr/>
        </p:nvCxnSpPr>
        <p:spPr>
          <a:xfrm flipH="1" rot="-5400000">
            <a:off x="6274900" y="3533722"/>
            <a:ext cx="233700" cy="772500"/>
          </a:xfrm>
          <a:prstGeom prst="curvedConnector3">
            <a:avLst>
              <a:gd fmla="val 50016" name="adj1"/>
            </a:avLst>
          </a:prstGeom>
          <a:noFill/>
          <a:ln cap="flat" cmpd="sng" w="9525">
            <a:solidFill>
              <a:srgbClr val="A2AEBD"/>
            </a:solidFill>
            <a:prstDash val="solid"/>
            <a:round/>
            <a:headEnd len="med" w="med" type="none"/>
            <a:tailEnd len="med" w="med" type="triangle"/>
          </a:ln>
        </p:spPr>
      </p:cxnSp>
      <p:cxnSp>
        <p:nvCxnSpPr>
          <p:cNvPr id="674" name="Google Shape;674;p40"/>
          <p:cNvCxnSpPr>
            <a:stCxn id="665" idx="2"/>
            <a:endCxn id="666" idx="0"/>
          </p:cNvCxnSpPr>
          <p:nvPr/>
        </p:nvCxnSpPr>
        <p:spPr>
          <a:xfrm flipH="1" rot="-5400000">
            <a:off x="6661822" y="4381149"/>
            <a:ext cx="233100" cy="600"/>
          </a:xfrm>
          <a:prstGeom prst="curvedConnector3">
            <a:avLst>
              <a:gd fmla="val 49999" name="adj1"/>
            </a:avLst>
          </a:prstGeom>
          <a:noFill/>
          <a:ln cap="flat" cmpd="sng" w="9525">
            <a:solidFill>
              <a:srgbClr val="A2AEBD"/>
            </a:solidFill>
            <a:prstDash val="solid"/>
            <a:round/>
            <a:headEnd len="med" w="med" type="none"/>
            <a:tailEnd len="med" w="med" type="triangle"/>
          </a:ln>
        </p:spPr>
      </p:cxnSp>
      <p:sp>
        <p:nvSpPr>
          <p:cNvPr id="643" name="Google Shape;643;p40"/>
          <p:cNvSpPr/>
          <p:nvPr/>
        </p:nvSpPr>
        <p:spPr>
          <a:xfrm>
            <a:off x="2681475" y="1152000"/>
            <a:ext cx="9807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680" name="Google Shape;680;p41"/>
          <p:cNvSpPr/>
          <p:nvPr/>
        </p:nvSpPr>
        <p:spPr>
          <a:xfrm>
            <a:off x="3465650" y="1604565"/>
            <a:ext cx="1317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CALL_EXPRESSION</a:t>
            </a:r>
            <a:endParaRPr sz="900">
              <a:solidFill>
                <a:srgbClr val="37474F"/>
              </a:solidFill>
              <a:latin typeface="JetBrains Mono"/>
              <a:ea typeface="JetBrains Mono"/>
              <a:cs typeface="JetBrains Mono"/>
              <a:sym typeface="JetBrains Mono"/>
            </a:endParaRPr>
          </a:p>
        </p:txBody>
      </p:sp>
      <p:cxnSp>
        <p:nvCxnSpPr>
          <p:cNvPr id="681" name="Google Shape;681;p41"/>
          <p:cNvCxnSpPr>
            <a:stCxn id="682" idx="2"/>
            <a:endCxn id="683" idx="3"/>
          </p:cNvCxnSpPr>
          <p:nvPr/>
        </p:nvCxnSpPr>
        <p:spPr>
          <a:xfrm flipH="1" rot="-5400000">
            <a:off x="4142375" y="685500"/>
            <a:ext cx="2770800" cy="4159800"/>
          </a:xfrm>
          <a:prstGeom prst="curvedConnector4">
            <a:avLst>
              <a:gd fmla="val 7588" name="adj1"/>
              <a:gd fmla="val 116474" name="adj2"/>
            </a:avLst>
          </a:prstGeom>
          <a:noFill/>
          <a:ln cap="flat" cmpd="sng" w="9525">
            <a:solidFill>
              <a:schemeClr val="accent2"/>
            </a:solidFill>
            <a:prstDash val="solid"/>
            <a:round/>
            <a:headEnd len="med" w="med" type="none"/>
            <a:tailEnd len="med" w="med" type="none"/>
          </a:ln>
        </p:spPr>
      </p:cxnSp>
      <p:sp>
        <p:nvSpPr>
          <p:cNvPr id="684" name="Google Shape;684;p41"/>
          <p:cNvSpPr/>
          <p:nvPr/>
        </p:nvSpPr>
        <p:spPr>
          <a:xfrm>
            <a:off x="2175649" y="2062024"/>
            <a:ext cx="167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cxnSp>
        <p:nvCxnSpPr>
          <p:cNvPr id="685" name="Google Shape;685;p41"/>
          <p:cNvCxnSpPr>
            <a:stCxn id="680" idx="2"/>
            <a:endCxn id="684" idx="0"/>
          </p:cNvCxnSpPr>
          <p:nvPr/>
        </p:nvCxnSpPr>
        <p:spPr>
          <a:xfrm rot="5400000">
            <a:off x="3454700" y="1392315"/>
            <a:ext cx="229500" cy="11100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86" name="Google Shape;686;p41"/>
          <p:cNvSpPr/>
          <p:nvPr/>
        </p:nvSpPr>
        <p:spPr>
          <a:xfrm>
            <a:off x="3037537" y="2514639"/>
            <a:ext cx="1238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a:t>
            </a:r>
            <a:endParaRPr sz="900">
              <a:solidFill>
                <a:srgbClr val="37474F"/>
              </a:solidFill>
              <a:latin typeface="JetBrains Mono"/>
              <a:ea typeface="JetBrains Mono"/>
              <a:cs typeface="JetBrains Mono"/>
              <a:sym typeface="JetBrains Mono"/>
            </a:endParaRPr>
          </a:p>
        </p:txBody>
      </p:sp>
      <p:sp>
        <p:nvSpPr>
          <p:cNvPr id="687" name="Google Shape;687;p41"/>
          <p:cNvSpPr/>
          <p:nvPr/>
        </p:nvSpPr>
        <p:spPr>
          <a:xfrm>
            <a:off x="4496098"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88" name="Google Shape;688;p41"/>
          <p:cNvSpPr/>
          <p:nvPr/>
        </p:nvSpPr>
        <p:spPr>
          <a:xfrm>
            <a:off x="2309421"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cxnSp>
        <p:nvCxnSpPr>
          <p:cNvPr id="689" name="Google Shape;689;p41"/>
          <p:cNvCxnSpPr>
            <a:stCxn id="684" idx="2"/>
            <a:endCxn id="686" idx="0"/>
          </p:cNvCxnSpPr>
          <p:nvPr/>
        </p:nvCxnSpPr>
        <p:spPr>
          <a:xfrm flipH="1" rot="-5400000">
            <a:off x="3223399" y="2081224"/>
            <a:ext cx="224700" cy="6423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90" name="Google Shape;690;p41"/>
          <p:cNvCxnSpPr>
            <a:stCxn id="684" idx="2"/>
            <a:endCxn id="687" idx="0"/>
          </p:cNvCxnSpPr>
          <p:nvPr/>
        </p:nvCxnSpPr>
        <p:spPr>
          <a:xfrm flipH="1" rot="-5400000">
            <a:off x="3766999" y="1537624"/>
            <a:ext cx="224700" cy="1729500"/>
          </a:xfrm>
          <a:prstGeom prst="curvedConnector3">
            <a:avLst>
              <a:gd fmla="val 49979" name="adj1"/>
            </a:avLst>
          </a:prstGeom>
          <a:noFill/>
          <a:ln cap="flat" cmpd="sng" w="9525">
            <a:solidFill>
              <a:srgbClr val="A2AEBD"/>
            </a:solidFill>
            <a:prstDash val="solid"/>
            <a:round/>
            <a:headEnd len="med" w="med" type="none"/>
            <a:tailEnd len="med" w="med" type="triangle"/>
          </a:ln>
        </p:spPr>
      </p:cxnSp>
      <p:sp>
        <p:nvSpPr>
          <p:cNvPr id="691" name="Google Shape;691;p41"/>
          <p:cNvSpPr/>
          <p:nvPr/>
        </p:nvSpPr>
        <p:spPr>
          <a:xfrm>
            <a:off x="137175" y="1152525"/>
            <a:ext cx="3804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chemeClr val="accent2"/>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println(</a:t>
            </a:r>
            <a:r>
              <a:rPr lang="en" sz="900">
                <a:solidFill>
                  <a:srgbClr val="008000"/>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chemeClr val="accent2"/>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08000"/>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92" name="Google Shape;692;p41"/>
          <p:cNvSpPr/>
          <p:nvPr/>
        </p:nvSpPr>
        <p:spPr>
          <a:xfrm>
            <a:off x="4653874" y="2062024"/>
            <a:ext cx="1514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VALUE_ARGUMENT_LIST</a:t>
            </a:r>
            <a:endParaRPr sz="900">
              <a:solidFill>
                <a:srgbClr val="37474F"/>
              </a:solidFill>
              <a:latin typeface="JetBrains Mono"/>
              <a:ea typeface="JetBrains Mono"/>
              <a:cs typeface="JetBrains Mono"/>
              <a:sym typeface="JetBrains Mono"/>
            </a:endParaRPr>
          </a:p>
        </p:txBody>
      </p:sp>
      <p:cxnSp>
        <p:nvCxnSpPr>
          <p:cNvPr id="693" name="Google Shape;693;p41"/>
          <p:cNvCxnSpPr>
            <a:stCxn id="680" idx="2"/>
            <a:endCxn id="692" idx="0"/>
          </p:cNvCxnSpPr>
          <p:nvPr/>
        </p:nvCxnSpPr>
        <p:spPr>
          <a:xfrm flipH="1" rot="-5400000">
            <a:off x="4653050" y="1303965"/>
            <a:ext cx="229500" cy="12867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94" name="Google Shape;694;p41"/>
          <p:cNvSpPr/>
          <p:nvPr/>
        </p:nvSpPr>
        <p:spPr>
          <a:xfrm>
            <a:off x="1215900" y="2514639"/>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'println'</a:t>
            </a:r>
            <a:endParaRPr sz="900">
              <a:solidFill>
                <a:srgbClr val="37474F"/>
              </a:solidFill>
              <a:latin typeface="JetBrains Mono"/>
              <a:ea typeface="JetBrains Mono"/>
              <a:cs typeface="JetBrains Mono"/>
              <a:sym typeface="JetBrains Mono"/>
            </a:endParaRPr>
          </a:p>
        </p:txBody>
      </p:sp>
      <p:sp>
        <p:nvSpPr>
          <p:cNvPr id="695" name="Google Shape;695;p41"/>
          <p:cNvSpPr/>
          <p:nvPr/>
        </p:nvSpPr>
        <p:spPr>
          <a:xfrm>
            <a:off x="3013565" y="2962805"/>
            <a:ext cx="1286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STRING_TEMPLATE</a:t>
            </a:r>
            <a:endParaRPr sz="900">
              <a:solidFill>
                <a:srgbClr val="37474F"/>
              </a:solidFill>
              <a:latin typeface="JetBrains Mono"/>
              <a:ea typeface="JetBrains Mono"/>
              <a:cs typeface="JetBrains Mono"/>
              <a:sym typeface="JetBrains Mono"/>
            </a:endParaRPr>
          </a:p>
        </p:txBody>
      </p:sp>
      <p:cxnSp>
        <p:nvCxnSpPr>
          <p:cNvPr id="696" name="Google Shape;696;p41"/>
          <p:cNvCxnSpPr>
            <a:stCxn id="684" idx="2"/>
            <a:endCxn id="688" idx="0"/>
          </p:cNvCxnSpPr>
          <p:nvPr/>
        </p:nvCxnSpPr>
        <p:spPr>
          <a:xfrm rot="5400000">
            <a:off x="2673649" y="2173774"/>
            <a:ext cx="224700" cy="457200"/>
          </a:xfrm>
          <a:prstGeom prst="curvedConnector3">
            <a:avLst>
              <a:gd fmla="val 49979" name="adj1"/>
            </a:avLst>
          </a:prstGeom>
          <a:noFill/>
          <a:ln cap="flat" cmpd="sng" w="9525">
            <a:solidFill>
              <a:srgbClr val="A2AEBD"/>
            </a:solidFill>
            <a:prstDash val="solid"/>
            <a:round/>
            <a:headEnd len="med" w="med" type="none"/>
            <a:tailEnd len="med" w="med" type="triangle"/>
          </a:ln>
        </p:spPr>
      </p:cxnSp>
      <p:cxnSp>
        <p:nvCxnSpPr>
          <p:cNvPr id="697" name="Google Shape;697;p41"/>
          <p:cNvCxnSpPr>
            <a:stCxn id="684" idx="2"/>
            <a:endCxn id="694" idx="0"/>
          </p:cNvCxnSpPr>
          <p:nvPr/>
        </p:nvCxnSpPr>
        <p:spPr>
          <a:xfrm rot="5400000">
            <a:off x="2219899" y="1720024"/>
            <a:ext cx="224700" cy="13647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98" name="Google Shape;698;p41"/>
          <p:cNvCxnSpPr>
            <a:stCxn id="686" idx="2"/>
            <a:endCxn id="695" idx="0"/>
          </p:cNvCxnSpPr>
          <p:nvPr/>
        </p:nvCxnSpPr>
        <p:spPr>
          <a:xfrm flipH="1" rot="-5400000">
            <a:off x="3547087" y="2852439"/>
            <a:ext cx="2202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sp>
        <p:nvSpPr>
          <p:cNvPr id="699" name="Google Shape;699;p41"/>
          <p:cNvSpPr/>
          <p:nvPr/>
        </p:nvSpPr>
        <p:spPr>
          <a:xfrm>
            <a:off x="1708715"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700" name="Google Shape;700;p41"/>
          <p:cNvSpPr/>
          <p:nvPr/>
        </p:nvSpPr>
        <p:spPr>
          <a:xfrm>
            <a:off x="2565337" y="3575122"/>
            <a:ext cx="21975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LITERAL_STRING_TEMPLATE_ENTRY</a:t>
            </a:r>
            <a:endParaRPr sz="900">
              <a:solidFill>
                <a:srgbClr val="37474F"/>
              </a:solidFill>
              <a:latin typeface="JetBrains Mono"/>
              <a:ea typeface="JetBrains Mono"/>
              <a:cs typeface="JetBrains Mono"/>
              <a:sym typeface="JetBrains Mono"/>
            </a:endParaRPr>
          </a:p>
        </p:txBody>
      </p:sp>
      <p:sp>
        <p:nvSpPr>
          <p:cNvPr id="701" name="Google Shape;701;p41"/>
          <p:cNvSpPr/>
          <p:nvPr/>
        </p:nvSpPr>
        <p:spPr>
          <a:xfrm>
            <a:off x="4981600" y="3575122"/>
            <a:ext cx="2047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SHORT_STRING_TEMPLATE_ENTRY</a:t>
            </a:r>
            <a:endParaRPr sz="900">
              <a:solidFill>
                <a:srgbClr val="37474F"/>
              </a:solidFill>
              <a:latin typeface="JetBrains Mono"/>
              <a:ea typeface="JetBrains Mono"/>
              <a:cs typeface="JetBrains Mono"/>
              <a:sym typeface="JetBrains Mono"/>
            </a:endParaRPr>
          </a:p>
        </p:txBody>
      </p:sp>
      <p:sp>
        <p:nvSpPr>
          <p:cNvPr id="702" name="Google Shape;702;p41"/>
          <p:cNvSpPr/>
          <p:nvPr/>
        </p:nvSpPr>
        <p:spPr>
          <a:xfrm>
            <a:off x="7262766"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703" name="Google Shape;703;p41"/>
          <p:cNvSpPr/>
          <p:nvPr/>
        </p:nvSpPr>
        <p:spPr>
          <a:xfrm>
            <a:off x="3230437" y="4035042"/>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 '</a:t>
            </a:r>
            <a:endParaRPr sz="900">
              <a:solidFill>
                <a:srgbClr val="018001"/>
              </a:solidFill>
              <a:latin typeface="JetBrains Mono"/>
              <a:ea typeface="JetBrains Mono"/>
              <a:cs typeface="JetBrains Mono"/>
              <a:sym typeface="JetBrains Mono"/>
            </a:endParaRPr>
          </a:p>
        </p:txBody>
      </p:sp>
      <p:sp>
        <p:nvSpPr>
          <p:cNvPr id="704" name="Google Shape;704;p41"/>
          <p:cNvSpPr/>
          <p:nvPr/>
        </p:nvSpPr>
        <p:spPr>
          <a:xfrm>
            <a:off x="5078277" y="4036903"/>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83" name="Google Shape;683;p41"/>
          <p:cNvSpPr/>
          <p:nvPr/>
        </p:nvSpPr>
        <p:spPr>
          <a:xfrm>
            <a:off x="5948572" y="4036899"/>
            <a:ext cx="16590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sp>
        <p:nvSpPr>
          <p:cNvPr id="705" name="Google Shape;705;p41"/>
          <p:cNvSpPr/>
          <p:nvPr/>
        </p:nvSpPr>
        <p:spPr>
          <a:xfrm>
            <a:off x="6462024" y="4497992"/>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6554E8"/>
                </a:solidFill>
                <a:latin typeface="JetBrains Mono"/>
                <a:ea typeface="JetBrains Mono"/>
                <a:cs typeface="JetBrains Mono"/>
                <a:sym typeface="JetBrains Mono"/>
              </a:rPr>
              <a:t>'user'</a:t>
            </a:r>
            <a:endParaRPr sz="900">
              <a:solidFill>
                <a:srgbClr val="6554E8"/>
              </a:solidFill>
              <a:latin typeface="JetBrains Mono"/>
              <a:ea typeface="JetBrains Mono"/>
              <a:cs typeface="JetBrains Mono"/>
              <a:sym typeface="JetBrains Mono"/>
            </a:endParaRPr>
          </a:p>
        </p:txBody>
      </p:sp>
      <p:cxnSp>
        <p:nvCxnSpPr>
          <p:cNvPr id="706" name="Google Shape;706;p41"/>
          <p:cNvCxnSpPr>
            <a:stCxn id="695" idx="2"/>
            <a:endCxn id="699" idx="0"/>
          </p:cNvCxnSpPr>
          <p:nvPr/>
        </p:nvCxnSpPr>
        <p:spPr>
          <a:xfrm rot="5400000">
            <a:off x="2648765" y="2566955"/>
            <a:ext cx="384300" cy="16320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707" name="Google Shape;707;p41"/>
          <p:cNvCxnSpPr>
            <a:stCxn id="695" idx="2"/>
            <a:endCxn id="700" idx="0"/>
          </p:cNvCxnSpPr>
          <p:nvPr/>
        </p:nvCxnSpPr>
        <p:spPr>
          <a:xfrm flipH="1" rot="-5400000">
            <a:off x="3468365" y="3379355"/>
            <a:ext cx="384300" cy="72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708" name="Google Shape;708;p41"/>
          <p:cNvCxnSpPr>
            <a:stCxn id="695" idx="2"/>
            <a:endCxn id="701" idx="0"/>
          </p:cNvCxnSpPr>
          <p:nvPr/>
        </p:nvCxnSpPr>
        <p:spPr>
          <a:xfrm flipH="1" rot="-5400000">
            <a:off x="4639115" y="2208605"/>
            <a:ext cx="384300" cy="23487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709" name="Google Shape;709;p41"/>
          <p:cNvCxnSpPr>
            <a:stCxn id="695" idx="2"/>
            <a:endCxn id="702" idx="0"/>
          </p:cNvCxnSpPr>
          <p:nvPr/>
        </p:nvCxnSpPr>
        <p:spPr>
          <a:xfrm flipH="1" rot="-5400000">
            <a:off x="5425715" y="1422005"/>
            <a:ext cx="384300" cy="39219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710" name="Google Shape;710;p41"/>
          <p:cNvCxnSpPr>
            <a:stCxn id="700" idx="2"/>
            <a:endCxn id="703" idx="0"/>
          </p:cNvCxnSpPr>
          <p:nvPr/>
        </p:nvCxnSpPr>
        <p:spPr>
          <a:xfrm flipH="1" rot="-5400000">
            <a:off x="3548437" y="3918772"/>
            <a:ext cx="231900" cy="6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711" name="Google Shape;711;p41"/>
          <p:cNvCxnSpPr>
            <a:stCxn id="701" idx="2"/>
            <a:endCxn id="704" idx="0"/>
          </p:cNvCxnSpPr>
          <p:nvPr/>
        </p:nvCxnSpPr>
        <p:spPr>
          <a:xfrm rot="5400000">
            <a:off x="5583100" y="3614422"/>
            <a:ext cx="233700" cy="6111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712" name="Google Shape;712;p41"/>
          <p:cNvCxnSpPr>
            <a:stCxn id="701" idx="2"/>
            <a:endCxn id="683" idx="0"/>
          </p:cNvCxnSpPr>
          <p:nvPr/>
        </p:nvCxnSpPr>
        <p:spPr>
          <a:xfrm flipH="1" rot="-5400000">
            <a:off x="6274900" y="3533722"/>
            <a:ext cx="233700" cy="772500"/>
          </a:xfrm>
          <a:prstGeom prst="curvedConnector3">
            <a:avLst>
              <a:gd fmla="val 50016" name="adj1"/>
            </a:avLst>
          </a:prstGeom>
          <a:noFill/>
          <a:ln cap="flat" cmpd="sng" w="9525">
            <a:solidFill>
              <a:srgbClr val="A2AEBD"/>
            </a:solidFill>
            <a:prstDash val="solid"/>
            <a:round/>
            <a:headEnd len="med" w="med" type="none"/>
            <a:tailEnd len="med" w="med" type="triangle"/>
          </a:ln>
        </p:spPr>
      </p:cxnSp>
      <p:cxnSp>
        <p:nvCxnSpPr>
          <p:cNvPr id="713" name="Google Shape;713;p41"/>
          <p:cNvCxnSpPr>
            <a:stCxn id="683" idx="2"/>
            <a:endCxn id="705" idx="0"/>
          </p:cNvCxnSpPr>
          <p:nvPr/>
        </p:nvCxnSpPr>
        <p:spPr>
          <a:xfrm flipH="1" rot="-5400000">
            <a:off x="6661822" y="4381149"/>
            <a:ext cx="233100" cy="600"/>
          </a:xfrm>
          <a:prstGeom prst="curvedConnector3">
            <a:avLst>
              <a:gd fmla="val 49999" name="adj1"/>
            </a:avLst>
          </a:prstGeom>
          <a:noFill/>
          <a:ln cap="flat" cmpd="sng" w="9525">
            <a:solidFill>
              <a:srgbClr val="A2AEBD"/>
            </a:solidFill>
            <a:prstDash val="solid"/>
            <a:round/>
            <a:headEnd len="med" w="med" type="none"/>
            <a:tailEnd len="med" w="med" type="triangle"/>
          </a:ln>
        </p:spPr>
      </p:cxnSp>
      <p:sp>
        <p:nvSpPr>
          <p:cNvPr id="682" name="Google Shape;682;p41"/>
          <p:cNvSpPr/>
          <p:nvPr/>
        </p:nvSpPr>
        <p:spPr>
          <a:xfrm>
            <a:off x="3308075" y="1152000"/>
            <a:ext cx="279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719" name="Google Shape;719;p42"/>
          <p:cNvSpPr txBox="1"/>
          <p:nvPr/>
        </p:nvSpPr>
        <p:spPr>
          <a:xfrm>
            <a:off x="194950" y="3782275"/>
            <a:ext cx="171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The so-called FIR tree is being built,. It’s an analogue of the PSI, but it’s mutable.</a:t>
            </a:r>
            <a:endParaRPr sz="1100">
              <a:solidFill>
                <a:schemeClr val="dk1"/>
              </a:solidFill>
              <a:latin typeface="Open Sans"/>
              <a:ea typeface="Open Sans"/>
              <a:cs typeface="Open Sans"/>
              <a:sym typeface="Open Sans"/>
            </a:endParaRPr>
          </a:p>
        </p:txBody>
      </p:sp>
      <p:sp>
        <p:nvSpPr>
          <p:cNvPr id="720" name="Google Shape;720;p42"/>
          <p:cNvSpPr/>
          <p:nvPr/>
        </p:nvSpPr>
        <p:spPr>
          <a:xfrm>
            <a:off x="2670374" y="2197100"/>
            <a:ext cx="6062400" cy="673200"/>
          </a:xfrm>
          <a:prstGeom prst="roundRect">
            <a:avLst>
              <a:gd fmla="val 16667" name="adj"/>
            </a:avLst>
          </a:prstGeom>
          <a:solidFill>
            <a:srgbClr val="28B8A0">
              <a:alpha val="2262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723" name="Google Shape;723;p42"/>
          <p:cNvGrpSpPr/>
          <p:nvPr/>
        </p:nvGrpSpPr>
        <p:grpSpPr>
          <a:xfrm>
            <a:off x="1489946" y="1271664"/>
            <a:ext cx="677700" cy="906795"/>
            <a:chOff x="1543946" y="1271664"/>
            <a:chExt cx="677700" cy="906795"/>
          </a:xfrm>
        </p:grpSpPr>
        <p:pic>
          <p:nvPicPr>
            <p:cNvPr id="724" name="Google Shape;724;p42"/>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725" name="Google Shape;725;p42"/>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726" name="Google Shape;726;p42"/>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727" name="Google Shape;727;p42"/>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728" name="Google Shape;728;p42"/>
          <p:cNvCxnSpPr>
            <a:stCxn id="722" idx="3"/>
            <a:endCxn id="727"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729" name="Google Shape;729;p42"/>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730" name="Google Shape;730;p42"/>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731" name="Google Shape;731;p42"/>
          <p:cNvCxnSpPr>
            <a:stCxn id="730" idx="1"/>
            <a:endCxn id="729"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732" name="Google Shape;732;p42"/>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733" name="Google Shape;733;p42"/>
          <p:cNvCxnSpPr>
            <a:stCxn id="732" idx="1"/>
            <a:endCxn id="730"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734" name="Google Shape;734;p42"/>
          <p:cNvCxnSpPr>
            <a:stCxn id="727" idx="3"/>
            <a:endCxn id="732"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735" name="Google Shape;735;p42"/>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2"/>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737" name="Google Shape;737;p42"/>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738" name="Google Shape;738;p42"/>
          <p:cNvCxnSpPr>
            <a:stCxn id="736" idx="3"/>
            <a:endCxn id="737"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739" name="Google Shape;739;p42"/>
          <p:cNvCxnSpPr>
            <a:stCxn id="729" idx="1"/>
            <a:endCxn id="736"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740" name="Google Shape;740;p42"/>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741" name="Google Shape;741;p42"/>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742" name="Google Shape;742;p42"/>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743" name="Google Shape;743;p42"/>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744" name="Google Shape;744;p42"/>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745" name="Google Shape;745;p42"/>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746" name="Google Shape;746;p42"/>
          <p:cNvCxnSpPr>
            <a:stCxn id="737" idx="2"/>
            <a:endCxn id="745"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747" name="Google Shape;747;p42"/>
          <p:cNvCxnSpPr>
            <a:stCxn id="743" idx="0"/>
            <a:endCxn id="737"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748" name="Google Shape;748;p42"/>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749" name="Google Shape;749;p42"/>
          <p:cNvCxnSpPr>
            <a:stCxn id="737" idx="2"/>
            <a:endCxn id="744"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750" name="Google Shape;750;p42"/>
          <p:cNvCxnSpPr>
            <a:stCxn id="737" idx="2"/>
            <a:endCxn id="748"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3"/>
          <p:cNvSpPr/>
          <p:nvPr/>
        </p:nvSpPr>
        <p:spPr>
          <a:xfrm>
            <a:off x="2820200" y="1830200"/>
            <a:ext cx="27609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SimpleFunction (name =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56" name="Google Shape;756;p43"/>
          <p:cNvCxnSpPr>
            <a:stCxn id="757" idx="2"/>
            <a:endCxn id="755" idx="0"/>
          </p:cNvCxnSpPr>
          <p:nvPr/>
        </p:nvCxnSpPr>
        <p:spPr>
          <a:xfrm flipH="1" rot="-5400000">
            <a:off x="3127725" y="757350"/>
            <a:ext cx="451200" cy="1694700"/>
          </a:xfrm>
          <a:prstGeom prst="curvedConnector3">
            <a:avLst>
              <a:gd fmla="val 49989" name="adj1"/>
            </a:avLst>
          </a:prstGeom>
          <a:noFill/>
          <a:ln cap="flat" cmpd="sng" w="9525">
            <a:solidFill>
              <a:schemeClr val="accent2"/>
            </a:solidFill>
            <a:prstDash val="solid"/>
            <a:round/>
            <a:headEnd len="med" w="med" type="none"/>
            <a:tailEnd len="med" w="med" type="none"/>
          </a:ln>
        </p:spPr>
      </p:cxnSp>
      <p:sp>
        <p:nvSpPr>
          <p:cNvPr id="758" name="Google Shape;758;p43"/>
          <p:cNvSpPr/>
          <p:nvPr/>
        </p:nvSpPr>
        <p:spPr>
          <a:xfrm>
            <a:off x="1176399" y="2844125"/>
            <a:ext cx="25467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ValueParameter (name = </a:t>
            </a:r>
            <a:r>
              <a:rPr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59" name="Google Shape;759;p43"/>
          <p:cNvCxnSpPr>
            <a:stCxn id="755" idx="2"/>
            <a:endCxn id="758" idx="0"/>
          </p:cNvCxnSpPr>
          <p:nvPr/>
        </p:nvCxnSpPr>
        <p:spPr>
          <a:xfrm rot="5400000">
            <a:off x="2969900" y="1613450"/>
            <a:ext cx="710700" cy="17508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60" name="Google Shape;760;p43"/>
          <p:cNvSpPr/>
          <p:nvPr/>
        </p:nvSpPr>
        <p:spPr>
          <a:xfrm>
            <a:off x="1044175" y="3850850"/>
            <a:ext cx="27990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String</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61" name="Google Shape;761;p43"/>
          <p:cNvSpPr/>
          <p:nvPr/>
        </p:nvSpPr>
        <p:spPr>
          <a:xfrm>
            <a:off x="3951489" y="2840912"/>
            <a:ext cx="4959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62" name="Google Shape;762;p43"/>
          <p:cNvCxnSpPr>
            <a:stCxn id="758" idx="2"/>
            <a:endCxn id="760" idx="0"/>
          </p:cNvCxnSpPr>
          <p:nvPr/>
        </p:nvCxnSpPr>
        <p:spPr>
          <a:xfrm rot="5400000">
            <a:off x="2094999" y="3496175"/>
            <a:ext cx="703500" cy="60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63" name="Google Shape;763;p43"/>
          <p:cNvSpPr/>
          <p:nvPr/>
        </p:nvSpPr>
        <p:spPr>
          <a:xfrm>
            <a:off x="292600" y="1076500"/>
            <a:ext cx="43881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rgbClr val="018001"/>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a:t>
            </a:r>
            <a:r>
              <a:rPr lang="en" sz="1100">
                <a:solidFill>
                  <a:schemeClr val="accent2"/>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String) = println(</a:t>
            </a:r>
            <a:r>
              <a:rPr lang="en" sz="1100">
                <a:solidFill>
                  <a:srgbClr val="008000"/>
                </a:solidFill>
                <a:latin typeface="JetBrains Mono"/>
                <a:ea typeface="JetBrains Mono"/>
                <a:cs typeface="JetBrains Mono"/>
                <a:sym typeface="JetBrains Mono"/>
              </a:rPr>
              <a:t>"</a:t>
            </a:r>
            <a:r>
              <a:rPr lang="en" sz="1100">
                <a:solidFill>
                  <a:srgbClr val="018001"/>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 </a:t>
            </a:r>
            <a:r>
              <a:rPr lang="en" sz="1100">
                <a:solidFill>
                  <a:schemeClr val="accent2"/>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64" name="Google Shape;764;p43"/>
          <p:cNvSpPr/>
          <p:nvPr/>
        </p:nvSpPr>
        <p:spPr>
          <a:xfrm>
            <a:off x="4675800" y="2844125"/>
            <a:ext cx="26655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Unit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57" name="Google Shape;757;p43"/>
          <p:cNvSpPr/>
          <p:nvPr/>
        </p:nvSpPr>
        <p:spPr>
          <a:xfrm>
            <a:off x="347925" y="1075800"/>
            <a:ext cx="43161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37474F"/>
              </a:solidFill>
              <a:latin typeface="JetBrains Mono"/>
              <a:ea typeface="JetBrains Mono"/>
              <a:cs typeface="JetBrains Mono"/>
              <a:sym typeface="JetBrains Mono"/>
            </a:endParaRPr>
          </a:p>
        </p:txBody>
      </p:sp>
      <p:cxnSp>
        <p:nvCxnSpPr>
          <p:cNvPr id="765" name="Google Shape;765;p43"/>
          <p:cNvCxnSpPr>
            <a:stCxn id="755" idx="2"/>
            <a:endCxn id="764" idx="0"/>
          </p:cNvCxnSpPr>
          <p:nvPr/>
        </p:nvCxnSpPr>
        <p:spPr>
          <a:xfrm flipH="1" rot="-5400000">
            <a:off x="4749200" y="1584950"/>
            <a:ext cx="710700" cy="1807800"/>
          </a:xfrm>
          <a:prstGeom prst="curvedConnector3">
            <a:avLst>
              <a:gd fmla="val 49995" name="adj1"/>
            </a:avLst>
          </a:prstGeom>
          <a:noFill/>
          <a:ln cap="flat" cmpd="sng" w="9525">
            <a:solidFill>
              <a:srgbClr val="A2AEBD"/>
            </a:solidFill>
            <a:prstDash val="solid"/>
            <a:round/>
            <a:headEnd len="med" w="med" type="none"/>
            <a:tailEnd len="med" w="med" type="triangle"/>
          </a:ln>
        </p:spPr>
      </p:cxnSp>
      <p:cxnSp>
        <p:nvCxnSpPr>
          <p:cNvPr id="766" name="Google Shape;766;p43"/>
          <p:cNvCxnSpPr>
            <a:stCxn id="755" idx="2"/>
            <a:endCxn id="761" idx="0"/>
          </p:cNvCxnSpPr>
          <p:nvPr/>
        </p:nvCxnSpPr>
        <p:spPr>
          <a:xfrm rot="5400000">
            <a:off x="3846350" y="2486600"/>
            <a:ext cx="707400" cy="1200"/>
          </a:xfrm>
          <a:prstGeom prst="curvedConnector3">
            <a:avLst>
              <a:gd fmla="val 50001" name="adj1"/>
            </a:avLst>
          </a:prstGeom>
          <a:noFill/>
          <a:ln cap="flat" cmpd="sng" w="9525">
            <a:solidFill>
              <a:srgbClr val="A2AEBD"/>
            </a:solidFill>
            <a:prstDash val="solid"/>
            <a:round/>
            <a:headEnd len="med" w="med" type="none"/>
            <a:tailEnd len="med" w="med" type="triangle"/>
          </a:ln>
        </p:spPr>
      </p:cxnSp>
      <p:sp>
        <p:nvSpPr>
          <p:cNvPr id="767" name="Google Shape;767;p43"/>
          <p:cNvSpPr txBox="1"/>
          <p:nvPr/>
        </p:nvSpPr>
        <p:spPr>
          <a:xfrm>
            <a:off x="3860629" y="2292670"/>
            <a:ext cx="681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body</a:t>
            </a:r>
            <a:endParaRPr>
              <a:highlight>
                <a:schemeClr val="lt1"/>
              </a:highlight>
            </a:endParaRPr>
          </a:p>
        </p:txBody>
      </p:sp>
      <p:sp>
        <p:nvSpPr>
          <p:cNvPr id="768" name="Google Shape;768;p43"/>
          <p:cNvSpPr txBox="1"/>
          <p:nvPr/>
        </p:nvSpPr>
        <p:spPr>
          <a:xfrm>
            <a:off x="4617714" y="2299625"/>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69" name="Google Shape;769;p43"/>
          <p:cNvSpPr txBox="1"/>
          <p:nvPr/>
        </p:nvSpPr>
        <p:spPr>
          <a:xfrm>
            <a:off x="1860122" y="2299625"/>
            <a:ext cx="1878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valueParameters</a:t>
            </a:r>
            <a:endParaRPr>
              <a:highlight>
                <a:schemeClr val="lt1"/>
              </a:highlight>
            </a:endParaRPr>
          </a:p>
        </p:txBody>
      </p:sp>
      <p:sp>
        <p:nvSpPr>
          <p:cNvPr id="770" name="Google Shape;770;p43"/>
          <p:cNvSpPr txBox="1"/>
          <p:nvPr/>
        </p:nvSpPr>
        <p:spPr>
          <a:xfrm>
            <a:off x="1776014" y="3322138"/>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71" name="Google Shape;771;p4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4"/>
          <p:cNvSpPr/>
          <p:nvPr/>
        </p:nvSpPr>
        <p:spPr>
          <a:xfrm>
            <a:off x="2820200" y="1830200"/>
            <a:ext cx="27609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SimpleFunction (name =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77" name="Google Shape;777;p44"/>
          <p:cNvCxnSpPr>
            <a:stCxn id="778" idx="2"/>
            <a:endCxn id="779" idx="1"/>
          </p:cNvCxnSpPr>
          <p:nvPr/>
        </p:nvCxnSpPr>
        <p:spPr>
          <a:xfrm rot="5400000">
            <a:off x="221084" y="2202150"/>
            <a:ext cx="2623500" cy="977400"/>
          </a:xfrm>
          <a:prstGeom prst="curvedConnector4">
            <a:avLst>
              <a:gd fmla="val 36571" name="adj1"/>
              <a:gd fmla="val 124359" name="adj2"/>
            </a:avLst>
          </a:prstGeom>
          <a:noFill/>
          <a:ln cap="flat" cmpd="sng" w="9525">
            <a:solidFill>
              <a:schemeClr val="accent2"/>
            </a:solidFill>
            <a:prstDash val="solid"/>
            <a:round/>
            <a:headEnd len="med" w="med" type="none"/>
            <a:tailEnd len="med" w="med" type="none"/>
          </a:ln>
        </p:spPr>
      </p:cxnSp>
      <p:sp>
        <p:nvSpPr>
          <p:cNvPr id="780" name="Google Shape;780;p44"/>
          <p:cNvSpPr/>
          <p:nvPr/>
        </p:nvSpPr>
        <p:spPr>
          <a:xfrm>
            <a:off x="1176399" y="2844125"/>
            <a:ext cx="25467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ValueParameter (name = </a:t>
            </a:r>
            <a:r>
              <a:rPr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81" name="Google Shape;781;p44"/>
          <p:cNvCxnSpPr>
            <a:stCxn id="776" idx="2"/>
            <a:endCxn id="780" idx="0"/>
          </p:cNvCxnSpPr>
          <p:nvPr/>
        </p:nvCxnSpPr>
        <p:spPr>
          <a:xfrm rot="5400000">
            <a:off x="2969900" y="1613450"/>
            <a:ext cx="710700" cy="17508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79" name="Google Shape;779;p44"/>
          <p:cNvSpPr/>
          <p:nvPr/>
        </p:nvSpPr>
        <p:spPr>
          <a:xfrm>
            <a:off x="1044175" y="3850850"/>
            <a:ext cx="27990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String</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82" name="Google Shape;782;p44"/>
          <p:cNvSpPr/>
          <p:nvPr/>
        </p:nvSpPr>
        <p:spPr>
          <a:xfrm>
            <a:off x="3951489" y="2840912"/>
            <a:ext cx="4959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83" name="Google Shape;783;p44"/>
          <p:cNvCxnSpPr>
            <a:stCxn id="780" idx="2"/>
            <a:endCxn id="779" idx="0"/>
          </p:cNvCxnSpPr>
          <p:nvPr/>
        </p:nvCxnSpPr>
        <p:spPr>
          <a:xfrm rot="5400000">
            <a:off x="2094999" y="3496175"/>
            <a:ext cx="703500" cy="60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84" name="Google Shape;784;p44"/>
          <p:cNvSpPr/>
          <p:nvPr/>
        </p:nvSpPr>
        <p:spPr>
          <a:xfrm>
            <a:off x="292600" y="1076500"/>
            <a:ext cx="43881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18001"/>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String) = println(</a:t>
            </a:r>
            <a:r>
              <a:rPr lang="en" sz="1100">
                <a:solidFill>
                  <a:srgbClr val="008000"/>
                </a:solidFill>
                <a:latin typeface="JetBrains Mono"/>
                <a:ea typeface="JetBrains Mono"/>
                <a:cs typeface="JetBrains Mono"/>
                <a:sym typeface="JetBrains Mono"/>
              </a:rPr>
              <a:t>"</a:t>
            </a:r>
            <a:r>
              <a:rPr lang="en" sz="1100">
                <a:solidFill>
                  <a:srgbClr val="018001"/>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 </a:t>
            </a:r>
            <a:r>
              <a:rPr lang="en" sz="1100">
                <a:solidFill>
                  <a:srgbClr val="FC801D"/>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85" name="Google Shape;785;p44"/>
          <p:cNvSpPr/>
          <p:nvPr/>
        </p:nvSpPr>
        <p:spPr>
          <a:xfrm>
            <a:off x="4675800" y="2844125"/>
            <a:ext cx="26655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Unit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86" name="Google Shape;786;p44"/>
          <p:cNvCxnSpPr>
            <a:stCxn id="776" idx="2"/>
            <a:endCxn id="785" idx="0"/>
          </p:cNvCxnSpPr>
          <p:nvPr/>
        </p:nvCxnSpPr>
        <p:spPr>
          <a:xfrm flipH="1" rot="-5400000">
            <a:off x="4749200" y="1584950"/>
            <a:ext cx="710700" cy="18078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78" name="Google Shape;778;p44"/>
          <p:cNvSpPr/>
          <p:nvPr/>
        </p:nvSpPr>
        <p:spPr>
          <a:xfrm>
            <a:off x="1753634" y="1075800"/>
            <a:ext cx="5358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p:txBody>
      </p:sp>
      <p:cxnSp>
        <p:nvCxnSpPr>
          <p:cNvPr id="787" name="Google Shape;787;p44"/>
          <p:cNvCxnSpPr>
            <a:stCxn id="776" idx="2"/>
            <a:endCxn id="782" idx="0"/>
          </p:cNvCxnSpPr>
          <p:nvPr/>
        </p:nvCxnSpPr>
        <p:spPr>
          <a:xfrm rot="5400000">
            <a:off x="3846350" y="2486600"/>
            <a:ext cx="707400" cy="1200"/>
          </a:xfrm>
          <a:prstGeom prst="curvedConnector3">
            <a:avLst>
              <a:gd fmla="val 50001" name="adj1"/>
            </a:avLst>
          </a:prstGeom>
          <a:noFill/>
          <a:ln cap="flat" cmpd="sng" w="9525">
            <a:solidFill>
              <a:srgbClr val="A2AEBD"/>
            </a:solidFill>
            <a:prstDash val="solid"/>
            <a:round/>
            <a:headEnd len="med" w="med" type="none"/>
            <a:tailEnd len="med" w="med" type="triangle"/>
          </a:ln>
        </p:spPr>
      </p:cxnSp>
      <p:sp>
        <p:nvSpPr>
          <p:cNvPr id="788" name="Google Shape;788;p44"/>
          <p:cNvSpPr/>
          <p:nvPr/>
        </p:nvSpPr>
        <p:spPr>
          <a:xfrm>
            <a:off x="2372955" y="1075800"/>
            <a:ext cx="558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cxnSp>
        <p:nvCxnSpPr>
          <p:cNvPr id="789" name="Google Shape;789;p44"/>
          <p:cNvCxnSpPr>
            <a:stCxn id="788" idx="2"/>
            <a:endCxn id="785" idx="3"/>
          </p:cNvCxnSpPr>
          <p:nvPr/>
        </p:nvCxnSpPr>
        <p:spPr>
          <a:xfrm flipH="1" rot="-5400000">
            <a:off x="4062705" y="-282750"/>
            <a:ext cx="1616700" cy="4940400"/>
          </a:xfrm>
          <a:prstGeom prst="curvedConnector4">
            <a:avLst>
              <a:gd fmla="val 13288" name="adj1"/>
              <a:gd fmla="val 101839" name="adj2"/>
            </a:avLst>
          </a:prstGeom>
          <a:noFill/>
          <a:ln cap="flat" cmpd="sng" w="9525">
            <a:solidFill>
              <a:schemeClr val="accent2"/>
            </a:solidFill>
            <a:prstDash val="solid"/>
            <a:round/>
            <a:headEnd len="med" w="med" type="none"/>
            <a:tailEnd len="med" w="med" type="none"/>
          </a:ln>
        </p:spPr>
      </p:cxnSp>
      <p:sp>
        <p:nvSpPr>
          <p:cNvPr id="790" name="Google Shape;790;p44"/>
          <p:cNvSpPr txBox="1"/>
          <p:nvPr/>
        </p:nvSpPr>
        <p:spPr>
          <a:xfrm>
            <a:off x="3860629" y="2292670"/>
            <a:ext cx="681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body</a:t>
            </a:r>
            <a:endParaRPr>
              <a:highlight>
                <a:schemeClr val="lt1"/>
              </a:highlight>
            </a:endParaRPr>
          </a:p>
        </p:txBody>
      </p:sp>
      <p:sp>
        <p:nvSpPr>
          <p:cNvPr id="791" name="Google Shape;791;p44"/>
          <p:cNvSpPr txBox="1"/>
          <p:nvPr/>
        </p:nvSpPr>
        <p:spPr>
          <a:xfrm>
            <a:off x="4617714" y="2299625"/>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92" name="Google Shape;792;p44"/>
          <p:cNvSpPr txBox="1"/>
          <p:nvPr/>
        </p:nvSpPr>
        <p:spPr>
          <a:xfrm>
            <a:off x="1860122" y="2299625"/>
            <a:ext cx="1878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valueParameters</a:t>
            </a:r>
            <a:endParaRPr>
              <a:highlight>
                <a:schemeClr val="lt1"/>
              </a:highlight>
            </a:endParaRPr>
          </a:p>
        </p:txBody>
      </p:sp>
      <p:sp>
        <p:nvSpPr>
          <p:cNvPr id="793" name="Google Shape;793;p44"/>
          <p:cNvSpPr txBox="1"/>
          <p:nvPr/>
        </p:nvSpPr>
        <p:spPr>
          <a:xfrm>
            <a:off x="1776014" y="3322138"/>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94" name="Google Shape;794;p4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5"/>
          <p:cNvSpPr/>
          <p:nvPr/>
        </p:nvSpPr>
        <p:spPr>
          <a:xfrm>
            <a:off x="3300325" y="1528375"/>
            <a:ext cx="16482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800" name="Google Shape;800;p45"/>
          <p:cNvCxnSpPr>
            <a:stCxn id="801" idx="2"/>
            <a:endCxn id="799" idx="0"/>
          </p:cNvCxnSpPr>
          <p:nvPr/>
        </p:nvCxnSpPr>
        <p:spPr>
          <a:xfrm flipH="1" rot="-5400000">
            <a:off x="3395125" y="798975"/>
            <a:ext cx="224100" cy="1234800"/>
          </a:xfrm>
          <a:prstGeom prst="curvedConnector3">
            <a:avLst>
              <a:gd fmla="val 49989" name="adj1"/>
            </a:avLst>
          </a:prstGeom>
          <a:noFill/>
          <a:ln cap="flat" cmpd="sng" w="9525">
            <a:solidFill>
              <a:schemeClr val="accent2"/>
            </a:solidFill>
            <a:prstDash val="solid"/>
            <a:round/>
            <a:headEnd len="med" w="med" type="none"/>
            <a:tailEnd len="med" w="med" type="none"/>
          </a:ln>
        </p:spPr>
      </p:cxnSp>
      <p:sp>
        <p:nvSpPr>
          <p:cNvPr id="802" name="Google Shape;802;p45"/>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803" name="Google Shape;803;p45"/>
          <p:cNvCxnSpPr>
            <a:stCxn id="799" idx="2"/>
            <a:endCxn id="802"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04" name="Google Shape;804;p45"/>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805" name="Google Shape;805;p45"/>
          <p:cNvCxnSpPr>
            <a:stCxn id="802" idx="2"/>
            <a:endCxn id="804"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806" name="Google Shape;806;p45"/>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07" name="Google Shape;807;p45"/>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08" name="Google Shape;808;p45"/>
          <p:cNvCxnSpPr>
            <a:stCxn id="799" idx="2"/>
            <a:endCxn id="807"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09" name="Google Shape;809;p45"/>
          <p:cNvSpPr/>
          <p:nvPr/>
        </p:nvSpPr>
        <p:spPr>
          <a:xfrm>
            <a:off x="716925" y="2895650"/>
            <a:ext cx="33273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810" name="Google Shape;810;p45"/>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11" name="Google Shape;811;p45"/>
          <p:cNvCxnSpPr>
            <a:stCxn id="802" idx="2"/>
            <a:endCxn id="809"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812" name="Google Shape;812;p45"/>
          <p:cNvCxnSpPr>
            <a:stCxn id="809" idx="2"/>
            <a:endCxn id="810"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813" name="Google Shape;813;p45"/>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801" name="Google Shape;801;p45"/>
          <p:cNvSpPr/>
          <p:nvPr/>
        </p:nvSpPr>
        <p:spPr>
          <a:xfrm>
            <a:off x="2452225" y="1076325"/>
            <a:ext cx="8751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814" name="Google Shape;814;p45"/>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15" name="Google Shape;815;p45"/>
          <p:cNvSpPr/>
          <p:nvPr/>
        </p:nvSpPr>
        <p:spPr>
          <a:xfrm>
            <a:off x="4254971" y="3576875"/>
            <a:ext cx="2572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16" name="Google Shape;816;p45"/>
          <p:cNvCxnSpPr>
            <a:stCxn id="804" idx="2"/>
            <a:endCxn id="813"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17" name="Google Shape;817;p45"/>
          <p:cNvCxnSpPr>
            <a:stCxn id="804" idx="2"/>
            <a:endCxn id="815"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18" name="Google Shape;818;p45"/>
          <p:cNvCxnSpPr>
            <a:stCxn id="804" idx="2"/>
            <a:endCxn id="814"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819" name="Google Shape;819;p45"/>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20" name="Google Shape;820;p45"/>
          <p:cNvCxnSpPr>
            <a:stCxn id="813" idx="2"/>
            <a:endCxn id="821"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822" name="Google Shape;822;p45"/>
          <p:cNvCxnSpPr>
            <a:stCxn id="813" idx="2"/>
            <a:endCxn id="819"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821" name="Google Shape;821;p45"/>
          <p:cNvSpPr/>
          <p:nvPr/>
        </p:nvSpPr>
        <p:spPr>
          <a:xfrm>
            <a:off x="518225" y="4262275"/>
            <a:ext cx="2358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23" name="Google Shape;823;p45"/>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24" name="Google Shape;824;p45"/>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25" name="Google Shape;825;p45"/>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26" name="Google Shape;826;p45"/>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27" name="Google Shape;827;p45"/>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828" name="Google Shape;828;p45"/>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29" name="Google Shape;829;p45"/>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30" name="Google Shape;830;p45"/>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31" name="Google Shape;831;p45"/>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32" name="Google Shape;832;p45"/>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833" name="Google Shape;833;p4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6"/>
          <p:cNvSpPr/>
          <p:nvPr/>
        </p:nvSpPr>
        <p:spPr>
          <a:xfrm>
            <a:off x="3300325" y="1528375"/>
            <a:ext cx="1648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839" name="Google Shape;839;p46"/>
          <p:cNvCxnSpPr>
            <a:stCxn id="840" idx="2"/>
            <a:endCxn id="841" idx="1"/>
          </p:cNvCxnSpPr>
          <p:nvPr/>
        </p:nvCxnSpPr>
        <p:spPr>
          <a:xfrm rot="5400000">
            <a:off x="873375" y="1147875"/>
            <a:ext cx="1705200" cy="2018100"/>
          </a:xfrm>
          <a:prstGeom prst="curvedConnector4">
            <a:avLst>
              <a:gd fmla="val 46661" name="adj1"/>
              <a:gd fmla="val 111799" name="adj2"/>
            </a:avLst>
          </a:prstGeom>
          <a:noFill/>
          <a:ln cap="flat" cmpd="sng" w="9525">
            <a:solidFill>
              <a:schemeClr val="accent2"/>
            </a:solidFill>
            <a:prstDash val="solid"/>
            <a:round/>
            <a:headEnd len="med" w="med" type="none"/>
            <a:tailEnd len="med" w="med" type="none"/>
          </a:ln>
        </p:spPr>
      </p:cxnSp>
      <p:sp>
        <p:nvSpPr>
          <p:cNvPr id="842" name="Google Shape;842;p46"/>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843" name="Google Shape;843;p46"/>
          <p:cNvCxnSpPr>
            <a:stCxn id="838" idx="2"/>
            <a:endCxn id="842"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44" name="Google Shape;844;p46"/>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845" name="Google Shape;845;p46"/>
          <p:cNvCxnSpPr>
            <a:stCxn id="842" idx="2"/>
            <a:endCxn id="844"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846" name="Google Shape;846;p46"/>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47" name="Google Shape;847;p46"/>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48" name="Google Shape;848;p46"/>
          <p:cNvCxnSpPr>
            <a:stCxn id="838" idx="2"/>
            <a:endCxn id="847"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41" name="Google Shape;841;p46"/>
          <p:cNvSpPr/>
          <p:nvPr/>
        </p:nvSpPr>
        <p:spPr>
          <a:xfrm>
            <a:off x="716925" y="2895650"/>
            <a:ext cx="33273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849" name="Google Shape;849;p46"/>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50" name="Google Shape;850;p46"/>
          <p:cNvCxnSpPr>
            <a:stCxn id="842" idx="2"/>
            <a:endCxn id="841"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851" name="Google Shape;851;p46"/>
          <p:cNvCxnSpPr>
            <a:stCxn id="841" idx="2"/>
            <a:endCxn id="849"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852" name="Google Shape;852;p46"/>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840" name="Google Shape;840;p46"/>
          <p:cNvSpPr/>
          <p:nvPr/>
        </p:nvSpPr>
        <p:spPr>
          <a:xfrm>
            <a:off x="2521125" y="1076325"/>
            <a:ext cx="4278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853" name="Google Shape;853;p46"/>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54" name="Google Shape;854;p46"/>
          <p:cNvSpPr/>
          <p:nvPr/>
        </p:nvSpPr>
        <p:spPr>
          <a:xfrm>
            <a:off x="4254971" y="3576875"/>
            <a:ext cx="2572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55" name="Google Shape;855;p46"/>
          <p:cNvCxnSpPr>
            <a:stCxn id="844" idx="2"/>
            <a:endCxn id="852"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56" name="Google Shape;856;p46"/>
          <p:cNvCxnSpPr>
            <a:stCxn id="844" idx="2"/>
            <a:endCxn id="854"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57" name="Google Shape;857;p46"/>
          <p:cNvCxnSpPr>
            <a:stCxn id="844" idx="2"/>
            <a:endCxn id="853"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858" name="Google Shape;858;p46"/>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59" name="Google Shape;859;p46"/>
          <p:cNvSpPr/>
          <p:nvPr/>
        </p:nvSpPr>
        <p:spPr>
          <a:xfrm>
            <a:off x="518225" y="4262275"/>
            <a:ext cx="2358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60" name="Google Shape;860;p46"/>
          <p:cNvCxnSpPr>
            <a:stCxn id="852" idx="2"/>
            <a:endCxn id="859"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861" name="Google Shape;861;p46"/>
          <p:cNvCxnSpPr>
            <a:stCxn id="852" idx="2"/>
            <a:endCxn id="858"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862" name="Google Shape;862;p46"/>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63" name="Google Shape;863;p46"/>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64" name="Google Shape;864;p46"/>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65" name="Google Shape;865;p46"/>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66" name="Google Shape;866;p46"/>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867" name="Google Shape;867;p46"/>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68" name="Google Shape;868;p46"/>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69" name="Google Shape;869;p46"/>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70" name="Google Shape;870;p46"/>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71" name="Google Shape;871;p46"/>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872" name="Google Shape;872;p4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7"/>
          <p:cNvSpPr/>
          <p:nvPr/>
        </p:nvSpPr>
        <p:spPr>
          <a:xfrm>
            <a:off x="3300325" y="1528375"/>
            <a:ext cx="1648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878" name="Google Shape;878;p47"/>
          <p:cNvCxnSpPr>
            <a:stCxn id="879" idx="2"/>
            <a:endCxn id="880" idx="1"/>
          </p:cNvCxnSpPr>
          <p:nvPr/>
        </p:nvCxnSpPr>
        <p:spPr>
          <a:xfrm rot="5400000">
            <a:off x="288375" y="1534275"/>
            <a:ext cx="3072000" cy="2612100"/>
          </a:xfrm>
          <a:prstGeom prst="curvedConnector4">
            <a:avLst>
              <a:gd fmla="val 48144" name="adj1"/>
              <a:gd fmla="val 109120" name="adj2"/>
            </a:avLst>
          </a:prstGeom>
          <a:noFill/>
          <a:ln cap="flat" cmpd="sng" w="9525">
            <a:solidFill>
              <a:schemeClr val="accent2"/>
            </a:solidFill>
            <a:prstDash val="solid"/>
            <a:round/>
            <a:headEnd len="med" w="med" type="none"/>
            <a:tailEnd len="med" w="med" type="none"/>
          </a:ln>
        </p:spPr>
      </p:cxnSp>
      <p:sp>
        <p:nvSpPr>
          <p:cNvPr id="881" name="Google Shape;881;p47"/>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882" name="Google Shape;882;p47"/>
          <p:cNvCxnSpPr>
            <a:stCxn id="877" idx="2"/>
            <a:endCxn id="881"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83" name="Google Shape;883;p47"/>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884" name="Google Shape;884;p47"/>
          <p:cNvCxnSpPr>
            <a:stCxn id="881" idx="2"/>
            <a:endCxn id="883"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885" name="Google Shape;885;p47"/>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86" name="Google Shape;886;p47"/>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87" name="Google Shape;887;p47"/>
          <p:cNvCxnSpPr>
            <a:stCxn id="877" idx="2"/>
            <a:endCxn id="886"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88" name="Google Shape;888;p47"/>
          <p:cNvSpPr/>
          <p:nvPr/>
        </p:nvSpPr>
        <p:spPr>
          <a:xfrm>
            <a:off x="716925" y="2895650"/>
            <a:ext cx="33273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889" name="Google Shape;889;p47"/>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90" name="Google Shape;890;p47"/>
          <p:cNvCxnSpPr>
            <a:stCxn id="881" idx="2"/>
            <a:endCxn id="888"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891" name="Google Shape;891;p47"/>
          <p:cNvCxnSpPr>
            <a:stCxn id="888" idx="2"/>
            <a:endCxn id="889"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892" name="Google Shape;892;p47"/>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879" name="Google Shape;879;p47"/>
          <p:cNvSpPr/>
          <p:nvPr/>
        </p:nvSpPr>
        <p:spPr>
          <a:xfrm>
            <a:off x="3014625" y="1076325"/>
            <a:ext cx="231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893" name="Google Shape;893;p47"/>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94" name="Google Shape;894;p47"/>
          <p:cNvSpPr/>
          <p:nvPr/>
        </p:nvSpPr>
        <p:spPr>
          <a:xfrm>
            <a:off x="4254971" y="3576875"/>
            <a:ext cx="2572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95" name="Google Shape;895;p47"/>
          <p:cNvCxnSpPr>
            <a:stCxn id="883" idx="2"/>
            <a:endCxn id="892"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96" name="Google Shape;896;p47"/>
          <p:cNvCxnSpPr>
            <a:stCxn id="883" idx="2"/>
            <a:endCxn id="894"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97" name="Google Shape;897;p47"/>
          <p:cNvCxnSpPr>
            <a:stCxn id="883" idx="2"/>
            <a:endCxn id="893"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898" name="Google Shape;898;p47"/>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80" name="Google Shape;880;p47"/>
          <p:cNvSpPr/>
          <p:nvPr/>
        </p:nvSpPr>
        <p:spPr>
          <a:xfrm>
            <a:off x="518225" y="4262275"/>
            <a:ext cx="23589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99" name="Google Shape;899;p47"/>
          <p:cNvCxnSpPr>
            <a:stCxn id="892" idx="2"/>
            <a:endCxn id="880"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900" name="Google Shape;900;p47"/>
          <p:cNvCxnSpPr>
            <a:stCxn id="892" idx="2"/>
            <a:endCxn id="898"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901" name="Google Shape;901;p47"/>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02" name="Google Shape;902;p47"/>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03" name="Google Shape;903;p47"/>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04" name="Google Shape;904;p47"/>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05" name="Google Shape;905;p47"/>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906" name="Google Shape;906;p47"/>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07" name="Google Shape;907;p47"/>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08" name="Google Shape;908;p47"/>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09" name="Google Shape;909;p47"/>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10" name="Google Shape;910;p47"/>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911" name="Google Shape;911;p4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8"/>
          <p:cNvSpPr/>
          <p:nvPr/>
        </p:nvSpPr>
        <p:spPr>
          <a:xfrm>
            <a:off x="3300325" y="1528375"/>
            <a:ext cx="1648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917" name="Google Shape;917;p48"/>
          <p:cNvCxnSpPr>
            <a:stCxn id="918" idx="3"/>
            <a:endCxn id="919" idx="3"/>
          </p:cNvCxnSpPr>
          <p:nvPr/>
        </p:nvCxnSpPr>
        <p:spPr>
          <a:xfrm>
            <a:off x="3246875" y="1190325"/>
            <a:ext cx="3580800" cy="2500500"/>
          </a:xfrm>
          <a:prstGeom prst="curvedConnector3">
            <a:avLst>
              <a:gd fmla="val 106653" name="adj1"/>
            </a:avLst>
          </a:prstGeom>
          <a:noFill/>
          <a:ln cap="flat" cmpd="sng" w="9525">
            <a:solidFill>
              <a:schemeClr val="accent2"/>
            </a:solidFill>
            <a:prstDash val="solid"/>
            <a:round/>
            <a:headEnd len="med" w="med" type="none"/>
            <a:tailEnd len="med" w="med" type="none"/>
          </a:ln>
        </p:spPr>
      </p:cxnSp>
      <p:sp>
        <p:nvSpPr>
          <p:cNvPr id="920" name="Google Shape;920;p48"/>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921" name="Google Shape;921;p48"/>
          <p:cNvCxnSpPr>
            <a:stCxn id="916" idx="2"/>
            <a:endCxn id="920"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922" name="Google Shape;922;p48"/>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923" name="Google Shape;923;p48"/>
          <p:cNvCxnSpPr>
            <a:stCxn id="920" idx="2"/>
            <a:endCxn id="922"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924" name="Google Shape;924;p48"/>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925" name="Google Shape;925;p48"/>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26" name="Google Shape;926;p48"/>
          <p:cNvCxnSpPr>
            <a:stCxn id="916" idx="2"/>
            <a:endCxn id="925"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927" name="Google Shape;927;p48"/>
          <p:cNvSpPr/>
          <p:nvPr/>
        </p:nvSpPr>
        <p:spPr>
          <a:xfrm>
            <a:off x="716925" y="2895650"/>
            <a:ext cx="33273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928" name="Google Shape;928;p48"/>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29" name="Google Shape;929;p48"/>
          <p:cNvCxnSpPr>
            <a:stCxn id="920" idx="2"/>
            <a:endCxn id="927"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930" name="Google Shape;930;p48"/>
          <p:cNvCxnSpPr>
            <a:stCxn id="927" idx="2"/>
            <a:endCxn id="928"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931" name="Google Shape;931;p48"/>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918" name="Google Shape;918;p48"/>
          <p:cNvSpPr/>
          <p:nvPr/>
        </p:nvSpPr>
        <p:spPr>
          <a:xfrm>
            <a:off x="2942075" y="1076325"/>
            <a:ext cx="3048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932" name="Google Shape;932;p48"/>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919" name="Google Shape;919;p48"/>
          <p:cNvSpPr/>
          <p:nvPr/>
        </p:nvSpPr>
        <p:spPr>
          <a:xfrm>
            <a:off x="4254971" y="3576875"/>
            <a:ext cx="25728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33" name="Google Shape;933;p48"/>
          <p:cNvCxnSpPr>
            <a:stCxn id="922" idx="2"/>
            <a:endCxn id="931"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934" name="Google Shape;934;p48"/>
          <p:cNvCxnSpPr>
            <a:stCxn id="922" idx="2"/>
            <a:endCxn id="919"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935" name="Google Shape;935;p48"/>
          <p:cNvCxnSpPr>
            <a:stCxn id="922" idx="2"/>
            <a:endCxn id="932"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936" name="Google Shape;936;p48"/>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937" name="Google Shape;937;p48"/>
          <p:cNvSpPr/>
          <p:nvPr/>
        </p:nvSpPr>
        <p:spPr>
          <a:xfrm>
            <a:off x="518225" y="4262275"/>
            <a:ext cx="2358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38" name="Google Shape;938;p48"/>
          <p:cNvCxnSpPr>
            <a:stCxn id="931" idx="2"/>
            <a:endCxn id="937"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939" name="Google Shape;939;p48"/>
          <p:cNvCxnSpPr>
            <a:stCxn id="931" idx="2"/>
            <a:endCxn id="936"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940" name="Google Shape;940;p48"/>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1" name="Google Shape;941;p48"/>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42" name="Google Shape;942;p48"/>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3" name="Google Shape;943;p48"/>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44" name="Google Shape;944;p48"/>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945" name="Google Shape;945;p48"/>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6" name="Google Shape;946;p48"/>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47" name="Google Shape;947;p48"/>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48" name="Google Shape;948;p48"/>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9" name="Google Shape;949;p48"/>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950" name="Google Shape;950;p4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bytecode</a:t>
            </a:r>
            <a:endParaRPr/>
          </a:p>
        </p:txBody>
      </p:sp>
      <p:sp>
        <p:nvSpPr>
          <p:cNvPr id="59" name="Google Shape;59;p13"/>
          <p:cNvSpPr txBox="1"/>
          <p:nvPr/>
        </p:nvSpPr>
        <p:spPr>
          <a:xfrm>
            <a:off x="4270900" y="1079075"/>
            <a:ext cx="4601700" cy="381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11480"/>
              </a:buClr>
              <a:buSzPts val="900"/>
              <a:buFont typeface="Courier"/>
              <a:buNone/>
            </a:pPr>
            <a:r>
              <a:rPr b="1" i="0" lang="en" sz="800" u="none" cap="none" strike="noStrike">
                <a:solidFill>
                  <a:srgbClr val="011480"/>
                </a:solidFill>
                <a:latin typeface="JetBrains Mono"/>
                <a:ea typeface="JetBrains Mono"/>
                <a:cs typeface="JetBrains Mono"/>
                <a:sym typeface="JetBrains Mono"/>
              </a:rPr>
              <a:t>public class</a:t>
            </a:r>
            <a:r>
              <a:rPr i="0" lang="en" sz="800" u="none" cap="none" strike="noStrike">
                <a:solidFill>
                  <a:srgbClr val="000000"/>
                </a:solidFill>
                <a:latin typeface="JetBrains Mono"/>
                <a:ea typeface="JetBrains Mono"/>
                <a:cs typeface="JetBrains Mono"/>
                <a:sym typeface="JetBrains Mono"/>
              </a:rPr>
              <a:t> examples/Main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public</a:t>
            </a:r>
            <a:r>
              <a:rPr i="0" lang="en" sz="800" u="none" cap="none" strike="noStrike">
                <a:solidFill>
                  <a:srgbClr val="000000"/>
                </a:solidFill>
                <a:latin typeface="JetBrains Mono"/>
                <a:ea typeface="JetBrains Mono"/>
                <a:cs typeface="JetBrains Mono"/>
                <a:sym typeface="JetBrains Mono"/>
              </a:rPr>
              <a:t> &lt;init&gt;()V</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LINENUMBER </a:t>
            </a:r>
            <a:r>
              <a:rPr i="0" lang="en" sz="800" u="none" cap="none" strike="noStrike">
                <a:solidFill>
                  <a:srgbClr val="0432FF"/>
                </a:solidFill>
                <a:latin typeface="JetBrains Mono"/>
                <a:ea typeface="JetBrains Mono"/>
                <a:cs typeface="JetBrains Mono"/>
                <a:sym typeface="JetBrains Mono"/>
              </a:rPr>
              <a:t>3</a:t>
            </a: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ALOAD </a:t>
            </a:r>
            <a:r>
              <a:rPr i="0" lang="en" sz="800" u="none" cap="none" strike="noStrike">
                <a:solidFill>
                  <a:srgbClr val="0432FF"/>
                </a:solidFill>
                <a:latin typeface="JetBrains Mono"/>
                <a:ea typeface="JetBrains Mono"/>
                <a:cs typeface="JetBrains Mono"/>
                <a:sym typeface="JetBrains Mono"/>
              </a:rPr>
              <a:t>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INVOKESPECIAL java/lang/Object.&lt;init&gt; ()V</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RETURN</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LOCALVARIABLE </a:t>
            </a:r>
            <a:r>
              <a:rPr b="1" i="0" lang="en" sz="800" u="none" cap="none" strike="noStrike">
                <a:solidFill>
                  <a:srgbClr val="011480"/>
                </a:solidFill>
                <a:latin typeface="JetBrains Mono"/>
                <a:ea typeface="JetBrains Mono"/>
                <a:cs typeface="JetBrains Mono"/>
                <a:sym typeface="JetBrains Mono"/>
              </a:rPr>
              <a:t>this</a:t>
            </a:r>
            <a:r>
              <a:rPr i="0" lang="en" sz="800" u="none" cap="none" strike="noStrike">
                <a:solidFill>
                  <a:srgbClr val="000000"/>
                </a:solidFill>
                <a:latin typeface="JetBrains Mono"/>
                <a:ea typeface="JetBrains Mono"/>
                <a:cs typeface="JetBrains Mono"/>
                <a:sym typeface="JetBrains Mono"/>
              </a:rPr>
              <a:t> Lorg/examples/Main; L0 L1 </a:t>
            </a:r>
            <a:r>
              <a:rPr i="0" lang="en" sz="800" u="none" cap="none" strike="noStrike">
                <a:solidFill>
                  <a:srgbClr val="0432FF"/>
                </a:solidFill>
                <a:latin typeface="JetBrains Mono"/>
                <a:ea typeface="JetBrains Mono"/>
                <a:cs typeface="JetBrains Mono"/>
                <a:sym typeface="JetBrains Mono"/>
              </a:rPr>
              <a:t>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MAXSTACK = </a:t>
            </a:r>
            <a:r>
              <a:rPr i="0" lang="en" sz="800" u="none" cap="none" strike="noStrike">
                <a:solidFill>
                  <a:srgbClr val="0432FF"/>
                </a:solidFill>
                <a:latin typeface="JetBrains Mono"/>
                <a:ea typeface="JetBrains Mono"/>
                <a:cs typeface="JetBrains Mono"/>
                <a:sym typeface="JetBrains Mono"/>
              </a:rPr>
              <a:t>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MAXLOCALS = </a:t>
            </a:r>
            <a:r>
              <a:rPr i="0" lang="en" sz="800" u="none" cap="none" strike="noStrike">
                <a:solidFill>
                  <a:srgbClr val="0432FF"/>
                </a:solidFill>
                <a:latin typeface="JetBrains Mono"/>
                <a:ea typeface="JetBrains Mono"/>
                <a:cs typeface="JetBrains Mono"/>
                <a:sym typeface="JetBrains Mono"/>
              </a:rPr>
              <a:t>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i="0" sz="800" u="none" cap="none" strike="noStrike">
              <a:solidFill>
                <a:srgbClr val="0432FF"/>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public</a:t>
            </a:r>
            <a:r>
              <a:rPr i="0" lang="en" sz="800" u="none" cap="none" strike="noStrike">
                <a:solidFill>
                  <a:srgbClr val="00000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static</a:t>
            </a:r>
            <a:r>
              <a:rPr i="0" lang="en" sz="800" u="none" cap="none" strike="noStrike">
                <a:solidFill>
                  <a:srgbClr val="000000"/>
                </a:solidFill>
                <a:latin typeface="JetBrains Mono"/>
                <a:ea typeface="JetBrains Mono"/>
                <a:cs typeface="JetBrains Mono"/>
                <a:sym typeface="JetBrains Mono"/>
              </a:rPr>
              <a:t> main([Ljava/lang/String;)V</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LINENUMBER </a:t>
            </a:r>
            <a:r>
              <a:rPr i="0" lang="en" sz="800" u="none" cap="none" strike="noStrike">
                <a:solidFill>
                  <a:srgbClr val="0432FF"/>
                </a:solidFill>
                <a:latin typeface="JetBrains Mono"/>
                <a:ea typeface="JetBrains Mono"/>
                <a:cs typeface="JetBrains Mono"/>
                <a:sym typeface="JetBrains Mono"/>
              </a:rPr>
              <a:t>5</a:t>
            </a: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GETSTATIC java/lang/System.out : Ljava/io/PrintStream;</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LDC </a:t>
            </a:r>
            <a:r>
              <a:rPr b="1" i="0" lang="en" sz="800" u="none" cap="none" strike="noStrike">
                <a:solidFill>
                  <a:srgbClr val="018001"/>
                </a:solidFill>
                <a:latin typeface="JetBrains Mono"/>
                <a:ea typeface="JetBrains Mono"/>
                <a:cs typeface="JetBrains Mono"/>
                <a:sym typeface="JetBrains Mono"/>
              </a:rPr>
              <a:t>"Hello, World!"</a:t>
            </a:r>
            <a:endParaRPr b="1" i="0" sz="800" u="none" cap="none" strike="noStrike">
              <a:solidFill>
                <a:srgbClr val="01800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ICONST_0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ANEWARRAY java/lang/Object</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INVOKEVIRTUAL java/io/PrintStream.print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(Ljava/lang/String;[Ljava/lang/Object;)Ljava/io/PrintStream;</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POP</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LINENUMBER </a:t>
            </a:r>
            <a:r>
              <a:rPr i="0" lang="en" sz="800" u="none" cap="none" strike="noStrike">
                <a:solidFill>
                  <a:srgbClr val="0432FF"/>
                </a:solidFill>
                <a:latin typeface="JetBrains Mono"/>
                <a:ea typeface="JetBrains Mono"/>
                <a:cs typeface="JetBrains Mono"/>
                <a:sym typeface="JetBrains Mono"/>
              </a:rPr>
              <a:t>6</a:t>
            </a:r>
            <a:r>
              <a:rPr i="0" lang="en" sz="800" u="none" cap="none" strike="noStrike">
                <a:solidFill>
                  <a:srgbClr val="000000"/>
                </a:solidFill>
                <a:latin typeface="JetBrains Mono"/>
                <a:ea typeface="JetBrains Mono"/>
                <a:cs typeface="JetBrains Mono"/>
                <a:sym typeface="JetBrains Mono"/>
              </a:rPr>
              <a:t> L1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RETURN</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L2</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LOCALVARIABLE args [Ljava/lang/String; L0 L2 </a:t>
            </a:r>
            <a:r>
              <a:rPr i="0" lang="en" sz="800" u="none" cap="none" strike="noStrike">
                <a:solidFill>
                  <a:srgbClr val="0432FF"/>
                </a:solidFill>
                <a:latin typeface="JetBrains Mono"/>
                <a:ea typeface="JetBrains Mono"/>
                <a:cs typeface="JetBrains Mono"/>
                <a:sym typeface="JetBrains Mono"/>
              </a:rPr>
              <a:t>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MAXSTACK =</a:t>
            </a:r>
            <a:r>
              <a:rPr i="0" lang="en" sz="800" u="none" cap="none" strike="noStrike">
                <a:solidFill>
                  <a:srgbClr val="0432FF"/>
                </a:solidFill>
                <a:latin typeface="JetBrains Mono"/>
                <a:ea typeface="JetBrains Mono"/>
                <a:cs typeface="JetBrains Mono"/>
                <a:sym typeface="JetBrains Mono"/>
              </a:rPr>
              <a:t> 3</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MAXLOCALS = </a:t>
            </a:r>
            <a:r>
              <a:rPr i="0" lang="en" sz="800" u="none" cap="none" strike="noStrike">
                <a:solidFill>
                  <a:srgbClr val="0432FF"/>
                </a:solidFill>
                <a:latin typeface="JetBrains Mono"/>
                <a:ea typeface="JetBrains Mono"/>
                <a:cs typeface="JetBrains Mono"/>
                <a:sym typeface="JetBrains Mono"/>
              </a:rPr>
              <a:t>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a:t>
            </a:r>
            <a:endParaRPr i="0" sz="800" u="none" cap="none" strike="noStrike">
              <a:solidFill>
                <a:srgbClr val="000000"/>
              </a:solidFill>
              <a:latin typeface="JetBrains Mono"/>
              <a:ea typeface="JetBrains Mono"/>
              <a:cs typeface="JetBrains Mono"/>
              <a:sym typeface="JetBrains Mono"/>
            </a:endParaRPr>
          </a:p>
        </p:txBody>
      </p:sp>
      <p:sp>
        <p:nvSpPr>
          <p:cNvPr id="60" name="Google Shape;60;p13"/>
          <p:cNvSpPr txBox="1"/>
          <p:nvPr/>
        </p:nvSpPr>
        <p:spPr>
          <a:xfrm>
            <a:off x="368812" y="2213871"/>
            <a:ext cx="3148500" cy="83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11480"/>
              </a:buClr>
              <a:buSzPts val="900"/>
              <a:buFont typeface="Courier"/>
              <a:buNone/>
            </a:pPr>
            <a:r>
              <a:rPr b="1" i="0" lang="en" sz="800" u="none" cap="none" strike="noStrike">
                <a:solidFill>
                  <a:srgbClr val="011480"/>
                </a:solidFill>
                <a:latin typeface="JetBrains Mono"/>
                <a:ea typeface="JetBrains Mono"/>
                <a:cs typeface="JetBrains Mono"/>
                <a:sym typeface="JetBrains Mono"/>
              </a:rPr>
              <a:t>public class </a:t>
            </a:r>
            <a:r>
              <a:rPr i="0" lang="en" sz="800" u="none" cap="none" strike="noStrike">
                <a:solidFill>
                  <a:srgbClr val="000000"/>
                </a:solidFill>
                <a:latin typeface="JetBrains Mono"/>
                <a:ea typeface="JetBrains Mono"/>
                <a:cs typeface="JetBrains Mono"/>
                <a:sym typeface="JetBrains Mono"/>
              </a:rPr>
              <a:t>Main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808080"/>
              </a:buClr>
              <a:buSzPts val="900"/>
              <a:buFont typeface="Courier"/>
              <a:buNone/>
            </a:pPr>
            <a:r>
              <a:rPr i="1" lang="en" sz="800" u="none" cap="none" strike="noStrike">
                <a:solidFill>
                  <a:srgbClr val="80808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public static void </a:t>
            </a:r>
            <a:r>
              <a:rPr i="0" lang="en" sz="800" u="none" cap="none" strike="noStrike">
                <a:solidFill>
                  <a:srgbClr val="000000"/>
                </a:solidFill>
                <a:latin typeface="JetBrains Mono"/>
                <a:ea typeface="JetBrains Mono"/>
                <a:cs typeface="JetBrains Mono"/>
                <a:sym typeface="JetBrains Mono"/>
              </a:rPr>
              <a:t>main(String[] args)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System.</a:t>
            </a:r>
            <a:r>
              <a:rPr b="1" i="1" lang="en" sz="800" u="none" cap="none" strike="noStrike">
                <a:solidFill>
                  <a:srgbClr val="66187A"/>
                </a:solidFill>
                <a:latin typeface="JetBrains Mono"/>
                <a:ea typeface="JetBrains Mono"/>
                <a:cs typeface="JetBrains Mono"/>
                <a:sym typeface="JetBrains Mono"/>
              </a:rPr>
              <a:t>out</a:t>
            </a:r>
            <a:r>
              <a:rPr i="0" lang="en" sz="800" u="none" cap="none" strike="noStrike">
                <a:solidFill>
                  <a:srgbClr val="000000"/>
                </a:solidFill>
                <a:latin typeface="JetBrains Mono"/>
                <a:ea typeface="JetBrains Mono"/>
                <a:cs typeface="JetBrains Mono"/>
                <a:sym typeface="JetBrains Mono"/>
              </a:rPr>
              <a:t>.print(</a:t>
            </a:r>
            <a:r>
              <a:rPr b="1" i="0" lang="en" sz="800" u="none" cap="none" strike="noStrike">
                <a:solidFill>
                  <a:srgbClr val="018001"/>
                </a:solidFill>
                <a:latin typeface="JetBrains Mono"/>
                <a:ea typeface="JetBrains Mono"/>
                <a:cs typeface="JetBrains Mono"/>
                <a:sym typeface="JetBrains Mono"/>
              </a:rPr>
              <a:t>"Hello, World!"</a:t>
            </a:r>
            <a:r>
              <a:rPr i="0" lang="en" sz="800" u="none" cap="none" strike="noStrike">
                <a:solidFill>
                  <a:srgbClr val="000000"/>
                </a:solidFill>
                <a:latin typeface="JetBrains Mono"/>
                <a:ea typeface="JetBrains Mono"/>
                <a:cs typeface="JetBrains Mono"/>
                <a:sym typeface="JetBrains Mono"/>
              </a:rPr>
              <a:t>);</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t/>
            </a:r>
            <a:endParaRPr i="0" sz="800" u="none" cap="none" strike="noStrike">
              <a:solidFill>
                <a:srgbClr val="000000"/>
              </a:solidFill>
              <a:latin typeface="JetBrains Mono"/>
              <a:ea typeface="JetBrains Mono"/>
              <a:cs typeface="JetBrains Mono"/>
              <a:sym typeface="JetBrains Mono"/>
            </a:endParaRPr>
          </a:p>
        </p:txBody>
      </p:sp>
      <p:cxnSp>
        <p:nvCxnSpPr>
          <p:cNvPr id="61" name="Google Shape;61;p13"/>
          <p:cNvCxnSpPr/>
          <p:nvPr/>
        </p:nvCxnSpPr>
        <p:spPr>
          <a:xfrm>
            <a:off x="3517300" y="2495550"/>
            <a:ext cx="519600" cy="0"/>
          </a:xfrm>
          <a:prstGeom prst="straightConnector1">
            <a:avLst/>
          </a:prstGeom>
          <a:noFill/>
          <a:ln cap="flat" cmpd="sng" w="19050">
            <a:solidFill>
              <a:srgbClr val="6B57FF"/>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9"/>
          <p:cNvSpPr txBox="1"/>
          <p:nvPr>
            <p:ph idx="1" type="body"/>
          </p:nvPr>
        </p:nvSpPr>
        <p:spPr>
          <a:xfrm>
            <a:off x="292605" y="1335025"/>
            <a:ext cx="2843100" cy="2853000"/>
          </a:xfrm>
          <a:prstGeom prst="rect">
            <a:avLst/>
          </a:prstGeom>
        </p:spPr>
        <p:txBody>
          <a:bodyPr anchorCtr="0" anchor="t" bIns="0" lIns="0" spcFirstLastPara="1" rIns="0" wrap="square" tIns="146300">
            <a:noAutofit/>
          </a:bodyPr>
          <a:lstStyle/>
          <a:p>
            <a:pPr indent="0" lvl="0" marL="0" rtl="0" algn="l">
              <a:lnSpc>
                <a:spcPct val="100000"/>
              </a:lnSpc>
              <a:spcBef>
                <a:spcPts val="0"/>
              </a:spcBef>
              <a:spcAft>
                <a:spcPts val="0"/>
              </a:spcAft>
              <a:buClr>
                <a:schemeClr val="dk1"/>
              </a:buClr>
              <a:buSzPts val="1200"/>
              <a:buFont typeface="Arial"/>
              <a:buNone/>
            </a:pPr>
            <a:r>
              <a:rPr lang="en" sz="1400">
                <a:solidFill>
                  <a:srgbClr val="3F51B5"/>
                </a:solidFill>
              </a:rPr>
              <a:t>if</a:t>
            </a:r>
            <a:r>
              <a:rPr lang="en" sz="1400">
                <a:solidFill>
                  <a:srgbClr val="37474F"/>
                </a:solidFill>
              </a:rPr>
              <a:t> (b)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   </a:t>
            </a:r>
            <a:r>
              <a:rPr i="1" lang="en" sz="1400">
                <a:solidFill>
                  <a:srgbClr val="37474F"/>
                </a:solidFill>
              </a:rPr>
              <a:t>println</a:t>
            </a:r>
            <a:r>
              <a:rPr lang="en" sz="1400">
                <a:solidFill>
                  <a:srgbClr val="37474F"/>
                </a:solidFill>
              </a:rPr>
              <a:t>(</a:t>
            </a:r>
            <a:r>
              <a:rPr lang="en" sz="1400">
                <a:solidFill>
                  <a:srgbClr val="008000"/>
                </a:solidFill>
              </a:rPr>
              <a:t>"Hello"</a:t>
            </a:r>
            <a:r>
              <a:rPr lang="en" sz="1400">
                <a:solidFill>
                  <a:srgbClr val="37474F"/>
                </a:solidFill>
              </a:rPr>
              <a:t>)</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F51B5"/>
                </a:solidFill>
              </a:rPr>
              <a:t>for</a:t>
            </a:r>
            <a:r>
              <a:rPr lang="en" sz="1400">
                <a:solidFill>
                  <a:srgbClr val="37474F"/>
                </a:solidFill>
              </a:rPr>
              <a:t> (s </a:t>
            </a:r>
            <a:r>
              <a:rPr lang="en" sz="1400">
                <a:solidFill>
                  <a:srgbClr val="3F51B5"/>
                </a:solidFill>
              </a:rPr>
              <a:t>in</a:t>
            </a:r>
            <a:r>
              <a:rPr lang="en" sz="1400">
                <a:solidFill>
                  <a:srgbClr val="37474F"/>
                </a:solidFill>
              </a:rPr>
              <a:t> list)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   </a:t>
            </a:r>
            <a:r>
              <a:rPr i="1" lang="en" sz="1400">
                <a:solidFill>
                  <a:srgbClr val="37474F"/>
                </a:solidFill>
              </a:rPr>
              <a:t>println</a:t>
            </a:r>
            <a:r>
              <a:rPr lang="en" sz="1400">
                <a:solidFill>
                  <a:srgbClr val="37474F"/>
                </a:solidFill>
              </a:rPr>
              <a:t>(s)</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F51B5"/>
                </a:solidFill>
              </a:rPr>
              <a:t>val</a:t>
            </a:r>
            <a:r>
              <a:rPr lang="en" sz="1400">
                <a:solidFill>
                  <a:srgbClr val="37474F"/>
                </a:solidFill>
              </a:rPr>
              <a:t> (a, b) = </a:t>
            </a:r>
            <a:r>
              <a:rPr lang="en" sz="1400">
                <a:solidFill>
                  <a:srgbClr val="008000"/>
                </a:solidFill>
              </a:rPr>
              <a:t>"a"</a:t>
            </a:r>
            <a:r>
              <a:rPr lang="en" sz="1400">
                <a:solidFill>
                  <a:srgbClr val="37474F"/>
                </a:solidFill>
              </a:rPr>
              <a:t> to </a:t>
            </a:r>
            <a:r>
              <a:rPr lang="en" sz="1400">
                <a:solidFill>
                  <a:srgbClr val="008000"/>
                </a:solidFill>
              </a:rPr>
              <a:t>"b"</a:t>
            </a:r>
            <a:endParaRPr sz="1400">
              <a:solidFill>
                <a:srgbClr val="A9B7C6"/>
              </a:solidFill>
              <a:highlight>
                <a:srgbClr val="2B2B2B"/>
              </a:highlight>
            </a:endParaRPr>
          </a:p>
          <a:p>
            <a:pPr indent="0" lvl="0" marL="0" rtl="0" algn="l">
              <a:lnSpc>
                <a:spcPct val="100000"/>
              </a:lnSpc>
              <a:spcBef>
                <a:spcPts val="0"/>
              </a:spcBef>
              <a:spcAft>
                <a:spcPts val="0"/>
              </a:spcAft>
              <a:buClr>
                <a:schemeClr val="dk1"/>
              </a:buClr>
              <a:buSzPts val="1800"/>
              <a:buFont typeface="Arial"/>
              <a:buNone/>
            </a:pPr>
            <a:r>
              <a:t/>
            </a:r>
            <a:endParaRPr sz="1400">
              <a:solidFill>
                <a:srgbClr val="ADADAD"/>
              </a:solidFill>
            </a:endParaRPr>
          </a:p>
          <a:p>
            <a:pPr indent="0" lvl="0" marL="0" rtl="0" algn="l">
              <a:lnSpc>
                <a:spcPct val="100000"/>
              </a:lnSpc>
              <a:spcBef>
                <a:spcPts val="0"/>
              </a:spcBef>
              <a:spcAft>
                <a:spcPts val="0"/>
              </a:spcAft>
              <a:buNone/>
            </a:pPr>
            <a:r>
              <a:t/>
            </a:r>
            <a:endParaRPr sz="1400"/>
          </a:p>
        </p:txBody>
      </p:sp>
      <p:sp>
        <p:nvSpPr>
          <p:cNvPr id="956" name="Google Shape;956;p4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desugaring</a:t>
            </a:r>
            <a:endParaRPr/>
          </a:p>
        </p:txBody>
      </p:sp>
      <p:sp>
        <p:nvSpPr>
          <p:cNvPr id="957" name="Google Shape;957;p49"/>
          <p:cNvSpPr txBox="1"/>
          <p:nvPr>
            <p:ph idx="1" type="body"/>
          </p:nvPr>
        </p:nvSpPr>
        <p:spPr>
          <a:xfrm>
            <a:off x="5203299" y="1335025"/>
            <a:ext cx="3308700" cy="2853000"/>
          </a:xfrm>
          <a:prstGeom prst="rect">
            <a:avLst/>
          </a:prstGeom>
        </p:spPr>
        <p:txBody>
          <a:bodyPr anchorCtr="0" anchor="t" bIns="0" lIns="0" spcFirstLastPara="1" rIns="0" wrap="square" tIns="146300">
            <a:noAutofit/>
          </a:bodyPr>
          <a:lstStyle/>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when</a:t>
            </a:r>
            <a:r>
              <a:rPr lang="en" sz="1200">
                <a:solidFill>
                  <a:srgbClr val="37474F"/>
                </a:solidFill>
              </a:rPr>
              <a:t>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   b -&gt; </a:t>
            </a:r>
            <a:r>
              <a:rPr i="1" lang="en" sz="1200">
                <a:solidFill>
                  <a:srgbClr val="37474F"/>
                </a:solidFill>
              </a:rPr>
              <a:t>println</a:t>
            </a:r>
            <a:r>
              <a:rPr lang="en" sz="1200">
                <a:solidFill>
                  <a:srgbClr val="37474F"/>
                </a:solidFill>
              </a:rPr>
              <a:t>(</a:t>
            </a:r>
            <a:r>
              <a:rPr lang="en" sz="1200">
                <a:solidFill>
                  <a:srgbClr val="008000"/>
                </a:solidFill>
              </a:rPr>
              <a:t>"Hello"</a:t>
            </a:r>
            <a:r>
              <a:rPr lang="en" sz="1200">
                <a:solidFill>
                  <a:srgbClr val="37474F"/>
                </a:solidFill>
              </a:rPr>
              <a: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&lt;iterator&gt; = list.iterator()</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while</a:t>
            </a:r>
            <a:r>
              <a:rPr lang="en" sz="1200">
                <a:solidFill>
                  <a:srgbClr val="37474F"/>
                </a:solidFill>
              </a:rPr>
              <a:t> (&lt;iterator&gt;.hasNext())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   </a:t>
            </a:r>
            <a:r>
              <a:rPr lang="en" sz="1200">
                <a:solidFill>
                  <a:srgbClr val="3F51B5"/>
                </a:solidFill>
              </a:rPr>
              <a:t>val</a:t>
            </a:r>
            <a:r>
              <a:rPr lang="en" sz="1200">
                <a:solidFill>
                  <a:srgbClr val="37474F"/>
                </a:solidFill>
              </a:rPr>
              <a:t> s = &lt;iterator&gt;.next()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   </a:t>
            </a:r>
            <a:r>
              <a:rPr i="1" lang="en" sz="1200">
                <a:solidFill>
                  <a:srgbClr val="37474F"/>
                </a:solidFill>
              </a:rPr>
              <a:t>println</a:t>
            </a:r>
            <a:r>
              <a:rPr lang="en" sz="1200">
                <a:solidFill>
                  <a:srgbClr val="37474F"/>
                </a:solidFill>
              </a:rPr>
              <a:t>(s)</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&lt;destruct&gt; = </a:t>
            </a:r>
            <a:r>
              <a:rPr lang="en" sz="1200">
                <a:solidFill>
                  <a:srgbClr val="008000"/>
                </a:solidFill>
              </a:rPr>
              <a:t>"a"</a:t>
            </a:r>
            <a:r>
              <a:rPr lang="en" sz="1200">
                <a:solidFill>
                  <a:srgbClr val="37474F"/>
                </a:solidFill>
              </a:rPr>
              <a:t> to </a:t>
            </a:r>
            <a:r>
              <a:rPr lang="en" sz="1200">
                <a:solidFill>
                  <a:srgbClr val="008000"/>
                </a:solidFill>
              </a:rPr>
              <a:t>"b"</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a = &lt;destruct&gt;.component1()</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b = &lt;destruct&gt;.component2()</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None/>
            </a:pPr>
            <a:r>
              <a:t/>
            </a:r>
            <a:endParaRPr sz="1400">
              <a:solidFill>
                <a:srgbClr val="3F51B5"/>
              </a:solidFill>
            </a:endParaRPr>
          </a:p>
        </p:txBody>
      </p:sp>
      <p:cxnSp>
        <p:nvCxnSpPr>
          <p:cNvPr id="958" name="Google Shape;958;p49"/>
          <p:cNvCxnSpPr/>
          <p:nvPr/>
        </p:nvCxnSpPr>
        <p:spPr>
          <a:xfrm>
            <a:off x="3059511" y="1740750"/>
            <a:ext cx="1753200" cy="600"/>
          </a:xfrm>
          <a:prstGeom prst="curvedConnector3">
            <a:avLst>
              <a:gd fmla="val 50000" name="adj1"/>
            </a:avLst>
          </a:prstGeom>
          <a:noFill/>
          <a:ln cap="flat" cmpd="sng" w="19050">
            <a:solidFill>
              <a:schemeClr val="accent4"/>
            </a:solidFill>
            <a:prstDash val="solid"/>
            <a:round/>
            <a:headEnd len="med" w="med" type="none"/>
            <a:tailEnd len="med" w="med" type="triangle"/>
          </a:ln>
        </p:spPr>
      </p:cxnSp>
      <p:cxnSp>
        <p:nvCxnSpPr>
          <p:cNvPr id="959" name="Google Shape;959;p49"/>
          <p:cNvCxnSpPr/>
          <p:nvPr/>
        </p:nvCxnSpPr>
        <p:spPr>
          <a:xfrm>
            <a:off x="3059511" y="2825450"/>
            <a:ext cx="1753200" cy="600"/>
          </a:xfrm>
          <a:prstGeom prst="curvedConnector3">
            <a:avLst>
              <a:gd fmla="val 50000" name="adj1"/>
            </a:avLst>
          </a:prstGeom>
          <a:noFill/>
          <a:ln cap="flat" cmpd="sng" w="19050">
            <a:solidFill>
              <a:schemeClr val="accent4"/>
            </a:solidFill>
            <a:prstDash val="solid"/>
            <a:round/>
            <a:headEnd len="med" w="med" type="none"/>
            <a:tailEnd len="med" w="med" type="triangle"/>
          </a:ln>
        </p:spPr>
      </p:cxnSp>
      <p:cxnSp>
        <p:nvCxnSpPr>
          <p:cNvPr id="960" name="Google Shape;960;p49"/>
          <p:cNvCxnSpPr/>
          <p:nvPr/>
        </p:nvCxnSpPr>
        <p:spPr>
          <a:xfrm>
            <a:off x="3059511" y="3953075"/>
            <a:ext cx="1753200" cy="600"/>
          </a:xfrm>
          <a:prstGeom prst="curvedConnector3">
            <a:avLst>
              <a:gd fmla="val 50000" name="adj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966" name="Google Shape;966;p50"/>
          <p:cNvSpPr txBox="1"/>
          <p:nvPr/>
        </p:nvSpPr>
        <p:spPr>
          <a:xfrm>
            <a:off x="194950" y="3782275"/>
            <a:ext cx="19353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Resolving the FQ names</a:t>
            </a:r>
            <a:endParaRPr sz="11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sz="11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sz="1100">
              <a:solidFill>
                <a:schemeClr val="dk1"/>
              </a:solidFill>
              <a:latin typeface="Open Sans"/>
              <a:ea typeface="Open Sans"/>
              <a:cs typeface="Open Sans"/>
              <a:sym typeface="Open Sans"/>
            </a:endParaRPr>
          </a:p>
        </p:txBody>
      </p:sp>
      <p:sp>
        <p:nvSpPr>
          <p:cNvPr id="967" name="Google Shape;967;p50"/>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969" name="Google Shape;969;p50"/>
          <p:cNvGrpSpPr/>
          <p:nvPr/>
        </p:nvGrpSpPr>
        <p:grpSpPr>
          <a:xfrm>
            <a:off x="1489946" y="1271664"/>
            <a:ext cx="677700" cy="906795"/>
            <a:chOff x="1543946" y="1271664"/>
            <a:chExt cx="677700" cy="906795"/>
          </a:xfrm>
        </p:grpSpPr>
        <p:pic>
          <p:nvPicPr>
            <p:cNvPr id="970" name="Google Shape;970;p50"/>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971" name="Google Shape;971;p50"/>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972" name="Google Shape;972;p50"/>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973" name="Google Shape;973;p50"/>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974" name="Google Shape;974;p50"/>
          <p:cNvCxnSpPr>
            <a:stCxn id="968" idx="3"/>
            <a:endCxn id="973"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975" name="Google Shape;975;p50"/>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977" name="Google Shape;977;p50"/>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978" name="Google Shape;978;p50"/>
          <p:cNvCxnSpPr>
            <a:stCxn id="977" idx="1"/>
            <a:endCxn id="976"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979" name="Google Shape;979;p50"/>
          <p:cNvSpPr/>
          <p:nvPr/>
        </p:nvSpPr>
        <p:spPr>
          <a:xfrm>
            <a:off x="6482725" y="2379650"/>
            <a:ext cx="923700" cy="3081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980" name="Google Shape;980;p50"/>
          <p:cNvCxnSpPr>
            <a:stCxn id="979" idx="1"/>
            <a:endCxn id="977"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981" name="Google Shape;981;p50"/>
          <p:cNvCxnSpPr>
            <a:stCxn id="973" idx="3"/>
            <a:endCxn id="979"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982" name="Google Shape;982;p50"/>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984" name="Google Shape;984;p50"/>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985" name="Google Shape;985;p50"/>
          <p:cNvCxnSpPr>
            <a:stCxn id="983" idx="3"/>
            <a:endCxn id="984"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986" name="Google Shape;986;p50"/>
          <p:cNvCxnSpPr>
            <a:stCxn id="976" idx="1"/>
            <a:endCxn id="983"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987" name="Google Shape;987;p50"/>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988" name="Google Shape;988;p50"/>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989" name="Google Shape;989;p50"/>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990" name="Google Shape;990;p50"/>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991" name="Google Shape;991;p50"/>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992" name="Google Shape;992;p50"/>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993" name="Google Shape;993;p50"/>
          <p:cNvCxnSpPr>
            <a:stCxn id="984" idx="2"/>
            <a:endCxn id="992"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994" name="Google Shape;994;p50"/>
          <p:cNvCxnSpPr>
            <a:stCxn id="990" idx="0"/>
            <a:endCxn id="984"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995" name="Google Shape;995;p50"/>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996" name="Google Shape;996;p50"/>
          <p:cNvCxnSpPr>
            <a:stCxn id="984" idx="2"/>
            <a:endCxn id="991"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997" name="Google Shape;997;p50"/>
          <p:cNvCxnSpPr>
            <a:stCxn id="984" idx="2"/>
            <a:endCxn id="995"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1"/>
          <p:cNvSpPr/>
          <p:nvPr/>
        </p:nvSpPr>
        <p:spPr>
          <a:xfrm>
            <a:off x="359575" y="1693925"/>
            <a:ext cx="2452800" cy="1248900"/>
          </a:xfrm>
          <a:prstGeom prst="rect">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a:t>
            </a:r>
            <a:endParaRPr/>
          </a:p>
        </p:txBody>
      </p:sp>
      <p:sp>
        <p:nvSpPr>
          <p:cNvPr id="1004" name="Google Shape;1004;p51"/>
          <p:cNvSpPr txBox="1"/>
          <p:nvPr/>
        </p:nvSpPr>
        <p:spPr>
          <a:xfrm>
            <a:off x="484725" y="1941525"/>
            <a:ext cx="232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myFunction()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p:txBody>
      </p:sp>
      <p:sp>
        <p:nvSpPr>
          <p:cNvPr id="1005" name="Google Shape;1005;p51"/>
          <p:cNvSpPr/>
          <p:nvPr/>
        </p:nvSpPr>
        <p:spPr>
          <a:xfrm>
            <a:off x="4282500" y="1693925"/>
            <a:ext cx="2452800" cy="1248900"/>
          </a:xfrm>
          <a:prstGeom prst="rect">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txBox="1"/>
          <p:nvPr/>
        </p:nvSpPr>
        <p:spPr>
          <a:xfrm>
            <a:off x="4407650" y="1941525"/>
            <a:ext cx="232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myFunction()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p:txBody>
      </p:sp>
      <p:sp>
        <p:nvSpPr>
          <p:cNvPr id="1007" name="Google Shape;1007;p51"/>
          <p:cNvSpPr txBox="1"/>
          <p:nvPr/>
        </p:nvSpPr>
        <p:spPr>
          <a:xfrm>
            <a:off x="359700" y="2942825"/>
            <a:ext cx="2452800" cy="354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Library A</a:t>
            </a:r>
            <a:endParaRPr b="1" sz="1100">
              <a:latin typeface="Open Sans"/>
              <a:ea typeface="Open Sans"/>
              <a:cs typeface="Open Sans"/>
              <a:sym typeface="Open Sans"/>
            </a:endParaRPr>
          </a:p>
        </p:txBody>
      </p:sp>
      <p:sp>
        <p:nvSpPr>
          <p:cNvPr id="1008" name="Google Shape;1008;p51"/>
          <p:cNvSpPr txBox="1"/>
          <p:nvPr/>
        </p:nvSpPr>
        <p:spPr>
          <a:xfrm>
            <a:off x="4282500" y="2942825"/>
            <a:ext cx="2452800" cy="354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Library B</a:t>
            </a:r>
            <a:endParaRPr b="1" sz="1100">
              <a:latin typeface="Open Sans"/>
              <a:ea typeface="Open Sans"/>
              <a:cs typeface="Open Sans"/>
              <a:sym typeface="Open Sans"/>
            </a:endParaRPr>
          </a:p>
        </p:txBody>
      </p:sp>
      <p:sp>
        <p:nvSpPr>
          <p:cNvPr id="1009" name="Google Shape;1009;p51"/>
          <p:cNvSpPr txBox="1"/>
          <p:nvPr/>
        </p:nvSpPr>
        <p:spPr>
          <a:xfrm>
            <a:off x="359575" y="3360625"/>
            <a:ext cx="3891900" cy="523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Short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myFunction</a:t>
            </a:r>
            <a:endParaRPr sz="1100">
              <a:latin typeface="JetBrains Mono"/>
              <a:ea typeface="JetBrains Mono"/>
              <a:cs typeface="JetBrains Mono"/>
              <a:sym typeface="JetBrains Mono"/>
            </a:endParaRPr>
          </a:p>
          <a:p>
            <a:pPr indent="0" lvl="0" marL="0" rtl="0" algn="l">
              <a:spcBef>
                <a:spcPts val="0"/>
              </a:spcBef>
              <a:spcAft>
                <a:spcPts val="0"/>
              </a:spcAft>
              <a:buNone/>
            </a:pPr>
            <a:r>
              <a:rPr b="1" lang="en" sz="1100">
                <a:latin typeface="Open Sans"/>
                <a:ea typeface="Open Sans"/>
                <a:cs typeface="Open Sans"/>
                <a:sym typeface="Open Sans"/>
              </a:rPr>
              <a:t>Resolved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org.libraryA.myFunction</a:t>
            </a:r>
            <a:endParaRPr sz="1100">
              <a:latin typeface="JetBrains Mono"/>
              <a:ea typeface="JetBrains Mono"/>
              <a:cs typeface="JetBrains Mono"/>
              <a:sym typeface="JetBrains Mono"/>
            </a:endParaRPr>
          </a:p>
        </p:txBody>
      </p:sp>
      <p:sp>
        <p:nvSpPr>
          <p:cNvPr id="1010" name="Google Shape;1010;p51"/>
          <p:cNvSpPr txBox="1"/>
          <p:nvPr/>
        </p:nvSpPr>
        <p:spPr>
          <a:xfrm>
            <a:off x="4282500" y="3360625"/>
            <a:ext cx="3891900" cy="523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Short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myFunction</a:t>
            </a:r>
            <a:endParaRPr sz="1100">
              <a:latin typeface="JetBrains Mono"/>
              <a:ea typeface="JetBrains Mono"/>
              <a:cs typeface="JetBrains Mono"/>
              <a:sym typeface="JetBrains Mono"/>
            </a:endParaRPr>
          </a:p>
          <a:p>
            <a:pPr indent="0" lvl="0" marL="0" rtl="0" algn="l">
              <a:spcBef>
                <a:spcPts val="0"/>
              </a:spcBef>
              <a:spcAft>
                <a:spcPts val="0"/>
              </a:spcAft>
              <a:buNone/>
            </a:pPr>
            <a:r>
              <a:rPr b="1" lang="en" sz="1100">
                <a:latin typeface="Open Sans"/>
                <a:ea typeface="Open Sans"/>
                <a:cs typeface="Open Sans"/>
                <a:sym typeface="Open Sans"/>
              </a:rPr>
              <a:t>Resolved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org.libraryB.myFunction</a:t>
            </a:r>
            <a:endParaRPr sz="1100">
              <a:latin typeface="JetBrains Mono"/>
              <a:ea typeface="JetBrains Mono"/>
              <a:cs typeface="JetBrains Mono"/>
              <a:sym typeface="JetBrains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016" name="Google Shape;1016;p52"/>
          <p:cNvSpPr txBox="1"/>
          <p:nvPr/>
        </p:nvSpPr>
        <p:spPr>
          <a:xfrm>
            <a:off x="194950" y="3782275"/>
            <a:ext cx="19248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Infers </a:t>
            </a:r>
            <a:r>
              <a:rPr lang="en" sz="1100">
                <a:solidFill>
                  <a:schemeClr val="dk1"/>
                </a:solidFill>
                <a:latin typeface="Open Sans"/>
                <a:ea typeface="Open Sans"/>
                <a:cs typeface="Open Sans"/>
                <a:sym typeface="Open Sans"/>
              </a:rPr>
              <a:t>all types and</a:t>
            </a:r>
            <a:r>
              <a:rPr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resolves functions bodies</a:t>
            </a:r>
            <a:endParaRPr sz="1100">
              <a:solidFill>
                <a:schemeClr val="dk1"/>
              </a:solidFill>
              <a:latin typeface="Open Sans"/>
              <a:ea typeface="Open Sans"/>
              <a:cs typeface="Open Sans"/>
              <a:sym typeface="Open Sans"/>
            </a:endParaRPr>
          </a:p>
        </p:txBody>
      </p:sp>
      <p:sp>
        <p:nvSpPr>
          <p:cNvPr id="1017" name="Google Shape;1017;p52"/>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019" name="Google Shape;1019;p52"/>
          <p:cNvGrpSpPr/>
          <p:nvPr/>
        </p:nvGrpSpPr>
        <p:grpSpPr>
          <a:xfrm>
            <a:off x="1489946" y="1271664"/>
            <a:ext cx="677700" cy="906795"/>
            <a:chOff x="1543946" y="1271664"/>
            <a:chExt cx="677700" cy="906795"/>
          </a:xfrm>
        </p:grpSpPr>
        <p:pic>
          <p:nvPicPr>
            <p:cNvPr id="1020" name="Google Shape;1020;p52"/>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021" name="Google Shape;1021;p52"/>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022" name="Google Shape;1022;p52"/>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023" name="Google Shape;1023;p52"/>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024" name="Google Shape;1024;p52"/>
          <p:cNvCxnSpPr>
            <a:stCxn id="1018" idx="3"/>
            <a:endCxn id="1023"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025" name="Google Shape;1025;p52"/>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027" name="Google Shape;1027;p52"/>
          <p:cNvSpPr/>
          <p:nvPr/>
        </p:nvSpPr>
        <p:spPr>
          <a:xfrm>
            <a:off x="4575261" y="2372950"/>
            <a:ext cx="1414800" cy="3081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028" name="Google Shape;1028;p52"/>
          <p:cNvCxnSpPr>
            <a:stCxn id="1027" idx="1"/>
            <a:endCxn id="1026"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029" name="Google Shape;1029;p52"/>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030" name="Google Shape;1030;p52"/>
          <p:cNvCxnSpPr>
            <a:stCxn id="1029" idx="1"/>
            <a:endCxn id="1027"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031" name="Google Shape;1031;p52"/>
          <p:cNvCxnSpPr>
            <a:stCxn id="1023" idx="3"/>
            <a:endCxn id="1029"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032" name="Google Shape;1032;p52"/>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034" name="Google Shape;1034;p52"/>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035" name="Google Shape;1035;p52"/>
          <p:cNvCxnSpPr>
            <a:stCxn id="1033" idx="3"/>
            <a:endCxn id="1034"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036" name="Google Shape;1036;p52"/>
          <p:cNvCxnSpPr>
            <a:stCxn id="1026" idx="1"/>
            <a:endCxn id="1033"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037" name="Google Shape;1037;p52"/>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038" name="Google Shape;1038;p52"/>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039" name="Google Shape;1039;p52"/>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040" name="Google Shape;1040;p52"/>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041" name="Google Shape;1041;p52"/>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042" name="Google Shape;1042;p52"/>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043" name="Google Shape;1043;p52"/>
          <p:cNvCxnSpPr>
            <a:stCxn id="1034" idx="2"/>
            <a:endCxn id="1042"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044" name="Google Shape;1044;p52"/>
          <p:cNvCxnSpPr>
            <a:stCxn id="1040" idx="0"/>
            <a:endCxn id="1034"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045" name="Google Shape;1045;p52"/>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046" name="Google Shape;1046;p52"/>
          <p:cNvCxnSpPr>
            <a:stCxn id="1034" idx="2"/>
            <a:endCxn id="1041"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047" name="Google Shape;1047;p52"/>
          <p:cNvCxnSpPr>
            <a:stCxn id="1034" idx="2"/>
            <a:endCxn id="1045"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053" name="Google Shape;1053;p53"/>
          <p:cNvSpPr txBox="1"/>
          <p:nvPr/>
        </p:nvSpPr>
        <p:spPr>
          <a:xfrm>
            <a:off x="292588" y="1079075"/>
            <a:ext cx="430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33B3"/>
                </a:solidFill>
                <a:latin typeface="JetBrains Mono"/>
                <a:ea typeface="JetBrains Mono"/>
                <a:cs typeface="JetBrains Mono"/>
                <a:sym typeface="JetBrains Mono"/>
              </a:rPr>
              <a:t>fun </a:t>
            </a:r>
            <a:r>
              <a:rPr lang="en" sz="1100">
                <a:solidFill>
                  <a:srgbClr val="00627A"/>
                </a:solidFill>
                <a:latin typeface="JetBrains Mono"/>
                <a:ea typeface="JetBrains Mono"/>
                <a:cs typeface="JetBrains Mono"/>
                <a:sym typeface="JetBrains Mono"/>
              </a:rPr>
              <a:t>hello</a:t>
            </a:r>
            <a:r>
              <a:rPr lang="en" sz="1100">
                <a:solidFill>
                  <a:srgbClr val="080808"/>
                </a:solidFill>
                <a:latin typeface="JetBrains Mono"/>
                <a:ea typeface="JetBrains Mono"/>
                <a:cs typeface="JetBrains Mono"/>
                <a:sym typeface="JetBrains Mono"/>
              </a:rPr>
              <a:t>(user: </a:t>
            </a:r>
            <a:r>
              <a:rPr lang="en" sz="1100">
                <a:solidFill>
                  <a:srgbClr val="000000"/>
                </a:solidFill>
                <a:latin typeface="JetBrains Mono"/>
                <a:ea typeface="JetBrains Mono"/>
                <a:cs typeface="JetBrains Mono"/>
                <a:sym typeface="JetBrains Mono"/>
              </a:rPr>
              <a:t>String</a:t>
            </a:r>
            <a:r>
              <a:rPr lang="en" sz="1100">
                <a:solidFill>
                  <a:srgbClr val="080808"/>
                </a:solidFill>
                <a:latin typeface="JetBrains Mono"/>
                <a:ea typeface="JetBrains Mono"/>
                <a:cs typeface="JetBrains Mono"/>
                <a:sym typeface="JetBrains Mono"/>
              </a:rPr>
              <a:t>) = </a:t>
            </a:r>
            <a:r>
              <a:rPr lang="en" sz="1100">
                <a:solidFill>
                  <a:srgbClr val="37474F"/>
                </a:solidFill>
                <a:latin typeface="JetBrains Mono"/>
                <a:ea typeface="JetBrains Mono"/>
                <a:cs typeface="JetBrains Mono"/>
                <a:sym typeface="JetBrains Mono"/>
              </a:rPr>
              <a:t>println</a:t>
            </a:r>
            <a:r>
              <a:rPr lang="en" sz="1100">
                <a:solidFill>
                  <a:srgbClr val="080808"/>
                </a:solidFill>
                <a:latin typeface="JetBrains Mono"/>
                <a:ea typeface="JetBrains Mono"/>
                <a:cs typeface="JetBrains Mono"/>
                <a:sym typeface="JetBrains Mono"/>
              </a:rPr>
              <a:t>(</a:t>
            </a:r>
            <a:r>
              <a:rPr lang="en" sz="1100">
                <a:solidFill>
                  <a:srgbClr val="067D17"/>
                </a:solidFill>
                <a:latin typeface="JetBrains Mono"/>
                <a:ea typeface="JetBrains Mono"/>
                <a:cs typeface="JetBrains Mono"/>
                <a:sym typeface="JetBrains Mono"/>
              </a:rPr>
              <a:t>"Hello, </a:t>
            </a:r>
            <a:r>
              <a:rPr lang="en" sz="1100">
                <a:solidFill>
                  <a:srgbClr val="0037A6"/>
                </a:solidFill>
                <a:latin typeface="JetBrains Mono"/>
                <a:ea typeface="JetBrains Mono"/>
                <a:cs typeface="JetBrains Mono"/>
                <a:sym typeface="JetBrains Mono"/>
              </a:rPr>
              <a:t>$</a:t>
            </a:r>
            <a:r>
              <a:rPr lang="en" sz="1100">
                <a:solidFill>
                  <a:srgbClr val="080808"/>
                </a:solidFill>
                <a:latin typeface="JetBrains Mono"/>
                <a:ea typeface="JetBrains Mono"/>
                <a:cs typeface="JetBrains Mono"/>
                <a:sym typeface="JetBrains Mono"/>
              </a:rPr>
              <a:t>user</a:t>
            </a:r>
            <a:r>
              <a:rPr lang="en" sz="1100">
                <a:solidFill>
                  <a:srgbClr val="067D17"/>
                </a:solidFill>
                <a:latin typeface="JetBrains Mono"/>
                <a:ea typeface="JetBrains Mono"/>
                <a:cs typeface="JetBrains Mono"/>
                <a:sym typeface="JetBrains Mono"/>
              </a:rPr>
              <a:t>"</a:t>
            </a:r>
            <a:r>
              <a:rPr lang="en" sz="1100">
                <a:solidFill>
                  <a:srgbClr val="080808"/>
                </a:solidFill>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
        <p:nvSpPr>
          <p:cNvPr id="1054" name="Google Shape;1054;p53"/>
          <p:cNvSpPr/>
          <p:nvPr/>
        </p:nvSpPr>
        <p:spPr>
          <a:xfrm>
            <a:off x="397375" y="1588675"/>
            <a:ext cx="23919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JetBrains Mono"/>
                <a:ea typeface="JetBrains Mono"/>
                <a:cs typeface="JetBrains Mono"/>
                <a:sym typeface="JetBrains Mono"/>
              </a:rPr>
              <a:t>SimpleFirFunction (name = hello)</a:t>
            </a:r>
            <a:endParaRPr sz="900">
              <a:solidFill>
                <a:srgbClr val="000000"/>
              </a:solidFill>
              <a:latin typeface="JetBrains Mono"/>
              <a:ea typeface="JetBrains Mono"/>
              <a:cs typeface="JetBrains Mono"/>
              <a:sym typeface="JetBrains Mono"/>
            </a:endParaRPr>
          </a:p>
        </p:txBody>
      </p:sp>
      <p:sp>
        <p:nvSpPr>
          <p:cNvPr id="1055" name="Google Shape;1055;p53"/>
          <p:cNvSpPr/>
          <p:nvPr/>
        </p:nvSpPr>
        <p:spPr>
          <a:xfrm>
            <a:off x="3021500" y="2472513"/>
            <a:ext cx="21138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ValueParameter (name = user)</a:t>
            </a:r>
            <a:endParaRPr sz="900">
              <a:solidFill>
                <a:srgbClr val="000000"/>
              </a:solidFill>
              <a:latin typeface="JetBrains Mono"/>
              <a:ea typeface="JetBrains Mono"/>
              <a:cs typeface="JetBrains Mono"/>
              <a:sym typeface="JetBrains Mono"/>
            </a:endParaRPr>
          </a:p>
        </p:txBody>
      </p:sp>
      <p:sp>
        <p:nvSpPr>
          <p:cNvPr id="1056" name="Google Shape;1056;p53"/>
          <p:cNvSpPr/>
          <p:nvPr/>
        </p:nvSpPr>
        <p:spPr>
          <a:xfrm>
            <a:off x="5339000" y="2472500"/>
            <a:ext cx="36435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ConstExpression (value = "Hello, ", kind = String)</a:t>
            </a:r>
            <a:endParaRPr sz="900">
              <a:solidFill>
                <a:srgbClr val="000000"/>
              </a:solidFill>
              <a:latin typeface="JetBrains Mono"/>
              <a:ea typeface="JetBrains Mono"/>
              <a:cs typeface="JetBrains Mono"/>
              <a:sym typeface="JetBrains Mono"/>
            </a:endParaRPr>
          </a:p>
        </p:txBody>
      </p:sp>
      <p:sp>
        <p:nvSpPr>
          <p:cNvPr id="1057" name="Google Shape;1057;p53"/>
          <p:cNvSpPr/>
          <p:nvPr/>
        </p:nvSpPr>
        <p:spPr>
          <a:xfrm>
            <a:off x="6918338" y="1588600"/>
            <a:ext cx="4848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JetBrains Mono"/>
                <a:ea typeface="JetBrains Mono"/>
                <a:cs typeface="JetBrains Mono"/>
                <a:sym typeface="JetBrains Mono"/>
              </a:rPr>
              <a:t>...</a:t>
            </a:r>
            <a:endParaRPr sz="1000">
              <a:solidFill>
                <a:srgbClr val="000000"/>
              </a:solidFill>
              <a:latin typeface="JetBrains Mono"/>
              <a:ea typeface="JetBrains Mono"/>
              <a:cs typeface="JetBrains Mono"/>
              <a:sym typeface="JetBrains Mono"/>
            </a:endParaRPr>
          </a:p>
        </p:txBody>
      </p:sp>
      <p:cxnSp>
        <p:nvCxnSpPr>
          <p:cNvPr id="1058" name="Google Shape;1058;p53"/>
          <p:cNvCxnSpPr>
            <a:stCxn id="1054" idx="3"/>
            <a:endCxn id="1055" idx="0"/>
          </p:cNvCxnSpPr>
          <p:nvPr/>
        </p:nvCxnSpPr>
        <p:spPr>
          <a:xfrm>
            <a:off x="2789275" y="1762375"/>
            <a:ext cx="1289100" cy="710100"/>
          </a:xfrm>
          <a:prstGeom prst="curvedConnector2">
            <a:avLst/>
          </a:prstGeom>
          <a:noFill/>
          <a:ln cap="flat" cmpd="sng" w="9525">
            <a:solidFill>
              <a:srgbClr val="595959"/>
            </a:solidFill>
            <a:prstDash val="solid"/>
            <a:round/>
            <a:headEnd len="med" w="med" type="none"/>
            <a:tailEnd len="med" w="med" type="triangle"/>
          </a:ln>
        </p:spPr>
      </p:cxnSp>
      <p:cxnSp>
        <p:nvCxnSpPr>
          <p:cNvPr id="1059" name="Google Shape;1059;p53"/>
          <p:cNvCxnSpPr>
            <a:stCxn id="1054" idx="3"/>
            <a:endCxn id="1057" idx="1"/>
          </p:cNvCxnSpPr>
          <p:nvPr/>
        </p:nvCxnSpPr>
        <p:spPr>
          <a:xfrm>
            <a:off x="2789275" y="1762375"/>
            <a:ext cx="4129200" cy="600"/>
          </a:xfrm>
          <a:prstGeom prst="curvedConnector3">
            <a:avLst>
              <a:gd fmla="val 49998" name="adj1"/>
            </a:avLst>
          </a:prstGeom>
          <a:noFill/>
          <a:ln cap="flat" cmpd="sng" w="9525">
            <a:solidFill>
              <a:srgbClr val="595959"/>
            </a:solidFill>
            <a:prstDash val="solid"/>
            <a:round/>
            <a:headEnd len="med" w="med" type="none"/>
            <a:tailEnd len="med" w="med" type="triangle"/>
          </a:ln>
        </p:spPr>
      </p:cxnSp>
      <p:cxnSp>
        <p:nvCxnSpPr>
          <p:cNvPr id="1060" name="Google Shape;1060;p53"/>
          <p:cNvCxnSpPr>
            <a:stCxn id="1057" idx="2"/>
            <a:endCxn id="1056" idx="0"/>
          </p:cNvCxnSpPr>
          <p:nvPr/>
        </p:nvCxnSpPr>
        <p:spPr>
          <a:xfrm flipH="1" rot="-5400000">
            <a:off x="6892838" y="2203900"/>
            <a:ext cx="536400" cy="600"/>
          </a:xfrm>
          <a:prstGeom prst="curvedConnector3">
            <a:avLst>
              <a:gd fmla="val 50009" name="adj1"/>
            </a:avLst>
          </a:prstGeom>
          <a:noFill/>
          <a:ln cap="flat" cmpd="sng" w="9525">
            <a:solidFill>
              <a:srgbClr val="595959"/>
            </a:solidFill>
            <a:prstDash val="solid"/>
            <a:round/>
            <a:headEnd len="med" w="med" type="none"/>
            <a:tailEnd len="med" w="med" type="triangle"/>
          </a:ln>
        </p:spPr>
      </p:cxnSp>
      <p:sp>
        <p:nvSpPr>
          <p:cNvPr id="1061" name="Google Shape;1061;p53"/>
          <p:cNvSpPr/>
          <p:nvPr/>
        </p:nvSpPr>
        <p:spPr>
          <a:xfrm>
            <a:off x="5964800" y="3372525"/>
            <a:ext cx="23919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ResolvedTypeRef (=kotlin/String)</a:t>
            </a:r>
            <a:endParaRPr sz="900">
              <a:solidFill>
                <a:srgbClr val="000000"/>
              </a:solidFill>
              <a:latin typeface="JetBrains Mono"/>
              <a:ea typeface="JetBrains Mono"/>
              <a:cs typeface="JetBrains Mono"/>
              <a:sym typeface="JetBrains Mono"/>
            </a:endParaRPr>
          </a:p>
        </p:txBody>
      </p:sp>
      <p:sp>
        <p:nvSpPr>
          <p:cNvPr id="1062" name="Google Shape;1062;p53"/>
          <p:cNvSpPr/>
          <p:nvPr/>
        </p:nvSpPr>
        <p:spPr>
          <a:xfrm>
            <a:off x="3192650" y="3356363"/>
            <a:ext cx="17715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UserTypeRef (="String")</a:t>
            </a:r>
            <a:endParaRPr sz="900">
              <a:solidFill>
                <a:srgbClr val="000000"/>
              </a:solidFill>
              <a:latin typeface="JetBrains Mono"/>
              <a:ea typeface="JetBrains Mono"/>
              <a:cs typeface="JetBrains Mono"/>
              <a:sym typeface="JetBrains Mono"/>
            </a:endParaRPr>
          </a:p>
        </p:txBody>
      </p:sp>
      <p:sp>
        <p:nvSpPr>
          <p:cNvPr id="1063" name="Google Shape;1063;p53"/>
          <p:cNvSpPr/>
          <p:nvPr/>
        </p:nvSpPr>
        <p:spPr>
          <a:xfrm>
            <a:off x="915463" y="3372525"/>
            <a:ext cx="13557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ImplicitTypeRef</a:t>
            </a:r>
            <a:endParaRPr sz="900">
              <a:solidFill>
                <a:srgbClr val="000000"/>
              </a:solidFill>
              <a:latin typeface="JetBrains Mono"/>
              <a:ea typeface="JetBrains Mono"/>
              <a:cs typeface="JetBrains Mono"/>
              <a:sym typeface="JetBrains Mono"/>
            </a:endParaRPr>
          </a:p>
        </p:txBody>
      </p:sp>
      <p:cxnSp>
        <p:nvCxnSpPr>
          <p:cNvPr id="1064" name="Google Shape;1064;p53"/>
          <p:cNvCxnSpPr>
            <a:stCxn id="1054" idx="2"/>
            <a:endCxn id="1063" idx="0"/>
          </p:cNvCxnSpPr>
          <p:nvPr/>
        </p:nvCxnSpPr>
        <p:spPr>
          <a:xfrm flipH="1" rot="-5400000">
            <a:off x="875425" y="2653975"/>
            <a:ext cx="1436400" cy="600"/>
          </a:xfrm>
          <a:prstGeom prst="curvedConnector3">
            <a:avLst>
              <a:gd fmla="val 50002" name="adj1"/>
            </a:avLst>
          </a:prstGeom>
          <a:noFill/>
          <a:ln cap="flat" cmpd="sng" w="9525">
            <a:solidFill>
              <a:srgbClr val="595959"/>
            </a:solidFill>
            <a:prstDash val="solid"/>
            <a:round/>
            <a:headEnd len="med" w="med" type="none"/>
            <a:tailEnd len="med" w="med" type="triangle"/>
          </a:ln>
        </p:spPr>
      </p:cxnSp>
      <p:cxnSp>
        <p:nvCxnSpPr>
          <p:cNvPr id="1065" name="Google Shape;1065;p53"/>
          <p:cNvCxnSpPr>
            <a:stCxn id="1055" idx="2"/>
            <a:endCxn id="1062" idx="0"/>
          </p:cNvCxnSpPr>
          <p:nvPr/>
        </p:nvCxnSpPr>
        <p:spPr>
          <a:xfrm flipH="1" rot="-5400000">
            <a:off x="3810500" y="3087813"/>
            <a:ext cx="536400" cy="600"/>
          </a:xfrm>
          <a:prstGeom prst="curvedConnector3">
            <a:avLst>
              <a:gd fmla="val 50005" name="adj1"/>
            </a:avLst>
          </a:prstGeom>
          <a:noFill/>
          <a:ln cap="flat" cmpd="sng" w="9525">
            <a:solidFill>
              <a:srgbClr val="595959"/>
            </a:solidFill>
            <a:prstDash val="solid"/>
            <a:round/>
            <a:headEnd len="med" w="med" type="none"/>
            <a:tailEnd len="med" w="med" type="triangle"/>
          </a:ln>
        </p:spPr>
      </p:cxnSp>
      <p:cxnSp>
        <p:nvCxnSpPr>
          <p:cNvPr id="1066" name="Google Shape;1066;p53"/>
          <p:cNvCxnSpPr>
            <a:stCxn id="1056" idx="2"/>
            <a:endCxn id="1061" idx="0"/>
          </p:cNvCxnSpPr>
          <p:nvPr/>
        </p:nvCxnSpPr>
        <p:spPr>
          <a:xfrm flipH="1" rot="-5400000">
            <a:off x="6884750" y="3095900"/>
            <a:ext cx="552600" cy="600"/>
          </a:xfrm>
          <a:prstGeom prst="curvedConnector3">
            <a:avLst>
              <a:gd fmla="val 50002" name="adj1"/>
            </a:avLst>
          </a:prstGeom>
          <a:noFill/>
          <a:ln cap="flat" cmpd="sng" w="9525">
            <a:solidFill>
              <a:srgbClr val="595959"/>
            </a:solidFill>
            <a:prstDash val="solid"/>
            <a:round/>
            <a:headEnd len="med" w="med" type="none"/>
            <a:tailEnd len="med" w="med" type="triangle"/>
          </a:ln>
        </p:spPr>
      </p:cxnSp>
      <p:sp>
        <p:nvSpPr>
          <p:cNvPr id="1067" name="Google Shape;1067;p53"/>
          <p:cNvSpPr/>
          <p:nvPr/>
        </p:nvSpPr>
        <p:spPr>
          <a:xfrm>
            <a:off x="2882268" y="4348925"/>
            <a:ext cx="23919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ResolvedTypeRef (=</a:t>
            </a:r>
            <a:r>
              <a:rPr lang="en" sz="900">
                <a:solidFill>
                  <a:srgbClr val="FC801D"/>
                </a:solidFill>
                <a:latin typeface="JetBrains Mono"/>
                <a:ea typeface="JetBrains Mono"/>
                <a:cs typeface="JetBrains Mono"/>
                <a:sym typeface="JetBrains Mono"/>
              </a:rPr>
              <a:t>kotlin/String</a:t>
            </a:r>
            <a:r>
              <a:rPr lang="en" sz="900">
                <a:latin typeface="JetBrains Mono"/>
                <a:ea typeface="JetBrains Mono"/>
                <a:cs typeface="JetBrains Mono"/>
                <a:sym typeface="JetBrains Mono"/>
              </a:rPr>
              <a:t>)</a:t>
            </a:r>
            <a:endParaRPr sz="900">
              <a:solidFill>
                <a:srgbClr val="000000"/>
              </a:solidFill>
              <a:latin typeface="JetBrains Mono"/>
              <a:ea typeface="JetBrains Mono"/>
              <a:cs typeface="JetBrains Mono"/>
              <a:sym typeface="JetBrains Mono"/>
            </a:endParaRPr>
          </a:p>
        </p:txBody>
      </p:sp>
      <p:sp>
        <p:nvSpPr>
          <p:cNvPr id="1068" name="Google Shape;1068;p53"/>
          <p:cNvSpPr/>
          <p:nvPr/>
        </p:nvSpPr>
        <p:spPr>
          <a:xfrm>
            <a:off x="471325" y="4348925"/>
            <a:ext cx="22440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ResolvedTypeRef (=</a:t>
            </a:r>
            <a:r>
              <a:rPr lang="en" sz="900">
                <a:solidFill>
                  <a:srgbClr val="FC801D"/>
                </a:solidFill>
                <a:latin typeface="JetBrains Mono"/>
                <a:ea typeface="JetBrains Mono"/>
                <a:cs typeface="JetBrains Mono"/>
                <a:sym typeface="JetBrains Mono"/>
              </a:rPr>
              <a:t>kotlin/Unit</a:t>
            </a:r>
            <a:r>
              <a:rPr lang="en" sz="900">
                <a:latin typeface="JetBrains Mono"/>
                <a:ea typeface="JetBrains Mono"/>
                <a:cs typeface="JetBrains Mono"/>
                <a:sym typeface="JetBrains Mono"/>
              </a:rPr>
              <a:t>)</a:t>
            </a:r>
            <a:endParaRPr sz="900">
              <a:solidFill>
                <a:srgbClr val="000000"/>
              </a:solidFill>
              <a:latin typeface="JetBrains Mono"/>
              <a:ea typeface="JetBrains Mono"/>
              <a:cs typeface="JetBrains Mono"/>
              <a:sym typeface="JetBrains Mono"/>
            </a:endParaRPr>
          </a:p>
        </p:txBody>
      </p:sp>
      <p:sp>
        <p:nvSpPr>
          <p:cNvPr id="1069" name="Google Shape;1069;p53"/>
          <p:cNvSpPr txBox="1"/>
          <p:nvPr/>
        </p:nvSpPr>
        <p:spPr>
          <a:xfrm>
            <a:off x="4559025" y="1600750"/>
            <a:ext cx="48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JetBrains Mono"/>
                <a:ea typeface="JetBrains Mono"/>
                <a:cs typeface="JetBrains Mono"/>
                <a:sym typeface="JetBrains Mono"/>
              </a:rPr>
              <a:t>body</a:t>
            </a:r>
            <a:endParaRPr sz="900">
              <a:highlight>
                <a:schemeClr val="lt1"/>
              </a:highlight>
              <a:latin typeface="JetBrains Mono"/>
              <a:ea typeface="JetBrains Mono"/>
              <a:cs typeface="JetBrains Mono"/>
              <a:sym typeface="JetBrains Mono"/>
            </a:endParaRPr>
          </a:p>
        </p:txBody>
      </p:sp>
      <p:sp>
        <p:nvSpPr>
          <p:cNvPr id="1070" name="Google Shape;1070;p53"/>
          <p:cNvSpPr txBox="1"/>
          <p:nvPr/>
        </p:nvSpPr>
        <p:spPr>
          <a:xfrm>
            <a:off x="3192638" y="1891525"/>
            <a:ext cx="124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valueParameters</a:t>
            </a:r>
            <a:endParaRPr sz="900">
              <a:highlight>
                <a:schemeClr val="lt1"/>
              </a:highlight>
              <a:latin typeface="JetBrains Mono"/>
              <a:ea typeface="JetBrains Mono"/>
              <a:cs typeface="JetBrains Mono"/>
              <a:sym typeface="JetBrains Mono"/>
            </a:endParaRPr>
          </a:p>
        </p:txBody>
      </p:sp>
      <p:sp>
        <p:nvSpPr>
          <p:cNvPr id="1071" name="Google Shape;1071;p53"/>
          <p:cNvSpPr txBox="1"/>
          <p:nvPr/>
        </p:nvSpPr>
        <p:spPr>
          <a:xfrm>
            <a:off x="1055425" y="2492750"/>
            <a:ext cx="107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returnTypeRef</a:t>
            </a:r>
            <a:endParaRPr sz="900">
              <a:highlight>
                <a:schemeClr val="lt1"/>
              </a:highlight>
              <a:latin typeface="JetBrains Mono"/>
              <a:ea typeface="JetBrains Mono"/>
              <a:cs typeface="JetBrains Mono"/>
              <a:sym typeface="JetBrains Mono"/>
            </a:endParaRPr>
          </a:p>
        </p:txBody>
      </p:sp>
      <p:sp>
        <p:nvSpPr>
          <p:cNvPr id="1072" name="Google Shape;1072;p53"/>
          <p:cNvSpPr txBox="1"/>
          <p:nvPr/>
        </p:nvSpPr>
        <p:spPr>
          <a:xfrm>
            <a:off x="3540500" y="2926600"/>
            <a:ext cx="107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returnTypeRef</a:t>
            </a:r>
            <a:endParaRPr sz="900">
              <a:highlight>
                <a:schemeClr val="lt1"/>
              </a:highlight>
              <a:latin typeface="JetBrains Mono"/>
              <a:ea typeface="JetBrains Mono"/>
              <a:cs typeface="JetBrains Mono"/>
              <a:sym typeface="JetBrains Mono"/>
            </a:endParaRPr>
          </a:p>
        </p:txBody>
      </p:sp>
      <p:sp>
        <p:nvSpPr>
          <p:cNvPr id="1073" name="Google Shape;1073;p53"/>
          <p:cNvSpPr txBox="1"/>
          <p:nvPr/>
        </p:nvSpPr>
        <p:spPr>
          <a:xfrm>
            <a:off x="6821750" y="2934663"/>
            <a:ext cx="67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typeRef</a:t>
            </a:r>
            <a:endParaRPr sz="900">
              <a:highlight>
                <a:schemeClr val="lt1"/>
              </a:highlight>
              <a:latin typeface="JetBrains Mono"/>
              <a:ea typeface="JetBrains Mono"/>
              <a:cs typeface="JetBrains Mono"/>
              <a:sym typeface="JetBrains Mono"/>
            </a:endParaRPr>
          </a:p>
        </p:txBody>
      </p:sp>
      <p:cxnSp>
        <p:nvCxnSpPr>
          <p:cNvPr id="1074" name="Google Shape;1074;p53"/>
          <p:cNvCxnSpPr>
            <a:stCxn id="1075" idx="2"/>
            <a:endCxn id="1076" idx="0"/>
          </p:cNvCxnSpPr>
          <p:nvPr/>
        </p:nvCxnSpPr>
        <p:spPr>
          <a:xfrm>
            <a:off x="4078225" y="3831800"/>
            <a:ext cx="0" cy="389100"/>
          </a:xfrm>
          <a:prstGeom prst="straightConnector1">
            <a:avLst/>
          </a:prstGeom>
          <a:noFill/>
          <a:ln cap="flat" cmpd="sng" w="19050">
            <a:solidFill>
              <a:srgbClr val="FC801D"/>
            </a:solidFill>
            <a:prstDash val="solid"/>
            <a:round/>
            <a:headEnd len="med" w="med" type="none"/>
            <a:tailEnd len="med" w="med" type="triangle"/>
          </a:ln>
        </p:spPr>
      </p:cxnSp>
      <p:sp>
        <p:nvSpPr>
          <p:cNvPr id="1077" name="Google Shape;1077;p53"/>
          <p:cNvSpPr txBox="1"/>
          <p:nvPr/>
        </p:nvSpPr>
        <p:spPr>
          <a:xfrm>
            <a:off x="3515750" y="3792982"/>
            <a:ext cx="112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C801D"/>
                </a:solidFill>
                <a:highlight>
                  <a:schemeClr val="lt1"/>
                </a:highlight>
                <a:latin typeface="Open Sans"/>
                <a:ea typeface="Open Sans"/>
                <a:cs typeface="Open Sans"/>
                <a:sym typeface="Open Sans"/>
              </a:rPr>
              <a:t>Type resolution</a:t>
            </a:r>
            <a:endParaRPr sz="1000">
              <a:solidFill>
                <a:srgbClr val="FC801D"/>
              </a:solidFill>
              <a:highlight>
                <a:schemeClr val="lt1"/>
              </a:highlight>
              <a:latin typeface="Open Sans"/>
              <a:ea typeface="Open Sans"/>
              <a:cs typeface="Open Sans"/>
              <a:sym typeface="Open Sans"/>
            </a:endParaRPr>
          </a:p>
        </p:txBody>
      </p:sp>
      <p:sp>
        <p:nvSpPr>
          <p:cNvPr id="1075" name="Google Shape;1075;p53"/>
          <p:cNvSpPr/>
          <p:nvPr/>
        </p:nvSpPr>
        <p:spPr>
          <a:xfrm>
            <a:off x="3112675" y="3249800"/>
            <a:ext cx="1931100" cy="5820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848975" y="3249800"/>
            <a:ext cx="1487100" cy="5820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2822575" y="4220875"/>
            <a:ext cx="2511300" cy="6228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409325" y="4211225"/>
            <a:ext cx="2366400" cy="6228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 name="Google Shape;1080;p53"/>
          <p:cNvCxnSpPr>
            <a:stCxn id="1078" idx="2"/>
            <a:endCxn id="1079" idx="0"/>
          </p:cNvCxnSpPr>
          <p:nvPr/>
        </p:nvCxnSpPr>
        <p:spPr>
          <a:xfrm>
            <a:off x="1592525" y="3831800"/>
            <a:ext cx="0" cy="379500"/>
          </a:xfrm>
          <a:prstGeom prst="straightConnector1">
            <a:avLst/>
          </a:prstGeom>
          <a:noFill/>
          <a:ln cap="flat" cmpd="sng" w="19050">
            <a:solidFill>
              <a:srgbClr val="FC801D"/>
            </a:solidFill>
            <a:prstDash val="solid"/>
            <a:round/>
            <a:headEnd len="med" w="med" type="none"/>
            <a:tailEnd len="med" w="med" type="triangle"/>
          </a:ln>
        </p:spPr>
      </p:cxnSp>
      <p:sp>
        <p:nvSpPr>
          <p:cNvPr id="1081" name="Google Shape;1081;p53"/>
          <p:cNvSpPr txBox="1"/>
          <p:nvPr/>
        </p:nvSpPr>
        <p:spPr>
          <a:xfrm>
            <a:off x="1055425" y="3796219"/>
            <a:ext cx="107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C801D"/>
                </a:solidFill>
                <a:highlight>
                  <a:schemeClr val="lt1"/>
                </a:highlight>
                <a:latin typeface="Open Sans"/>
                <a:ea typeface="Open Sans"/>
                <a:cs typeface="Open Sans"/>
                <a:sym typeface="Open Sans"/>
              </a:rPr>
              <a:t>Type inference</a:t>
            </a:r>
            <a:endParaRPr sz="1000">
              <a:solidFill>
                <a:srgbClr val="FC801D"/>
              </a:solidFill>
              <a:highlight>
                <a:schemeClr val="lt1"/>
              </a:highlight>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5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087" name="Google Shape;1087;p54"/>
          <p:cNvSpPr txBox="1"/>
          <p:nvPr/>
        </p:nvSpPr>
        <p:spPr>
          <a:xfrm>
            <a:off x="368798" y="2442475"/>
            <a:ext cx="3705300" cy="1723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088" name="Google Shape;1088;p54"/>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089" name="Google Shape;1089;p54"/>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a:t>
            </a:r>
            <a:r>
              <a:rPr lang="en">
                <a:solidFill>
                  <a:schemeClr val="dk1"/>
                </a:solidFill>
                <a:latin typeface="Open Sans"/>
                <a:ea typeface="Open Sans"/>
                <a:cs typeface="Open Sans"/>
                <a:sym typeface="Open Sans"/>
              </a:rPr>
              <a:t>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090" name="Google Shape;1090;p54"/>
          <p:cNvSpPr txBox="1"/>
          <p:nvPr/>
        </p:nvSpPr>
        <p:spPr>
          <a:xfrm>
            <a:off x="368800" y="1436625"/>
            <a:ext cx="7815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5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096" name="Google Shape;1096;p55"/>
          <p:cNvSpPr txBox="1"/>
          <p:nvPr/>
        </p:nvSpPr>
        <p:spPr>
          <a:xfrm>
            <a:off x="368798" y="2442475"/>
            <a:ext cx="3705300" cy="1723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097" name="Google Shape;1097;p55"/>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098" name="Google Shape;1098;p55"/>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099" name="Google Shape;1099;p55"/>
          <p:cNvSpPr txBox="1"/>
          <p:nvPr/>
        </p:nvSpPr>
        <p:spPr>
          <a:xfrm>
            <a:off x="5552862" y="3359146"/>
            <a:ext cx="3148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JetBrains Mono"/>
                <a:ea typeface="JetBrains Mono"/>
                <a:cs typeface="JetBrains Mono"/>
                <a:sym typeface="JetBrains Mono"/>
              </a:rPr>
              <a:t>String!</a:t>
            </a:r>
            <a:endParaRPr>
              <a:solidFill>
                <a:schemeClr val="dk1"/>
              </a:solidFill>
              <a:latin typeface="JetBrains Mono"/>
              <a:ea typeface="JetBrains Mono"/>
              <a:cs typeface="JetBrains Mono"/>
              <a:sym typeface="JetBrains Mono"/>
            </a:endParaRPr>
          </a:p>
        </p:txBody>
      </p:sp>
      <p:sp>
        <p:nvSpPr>
          <p:cNvPr id="1100" name="Google Shape;1100;p55"/>
          <p:cNvSpPr txBox="1"/>
          <p:nvPr/>
        </p:nvSpPr>
        <p:spPr>
          <a:xfrm>
            <a:off x="368800" y="1436625"/>
            <a:ext cx="7815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106" name="Google Shape;1106;p56"/>
          <p:cNvSpPr txBox="1"/>
          <p:nvPr/>
        </p:nvSpPr>
        <p:spPr>
          <a:xfrm>
            <a:off x="368798" y="2442475"/>
            <a:ext cx="3705300" cy="1723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107" name="Google Shape;1107;p56"/>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08" name="Google Shape;1108;p56"/>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109" name="Google Shape;1109;p56"/>
          <p:cNvSpPr txBox="1"/>
          <p:nvPr/>
        </p:nvSpPr>
        <p:spPr>
          <a:xfrm>
            <a:off x="5552862" y="3359146"/>
            <a:ext cx="3148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JetBrains Mono"/>
                <a:ea typeface="JetBrains Mono"/>
                <a:cs typeface="JetBrains Mono"/>
                <a:sym typeface="JetBrains Mono"/>
              </a:rPr>
              <a:t>String!</a:t>
            </a:r>
            <a:endParaRPr>
              <a:solidFill>
                <a:schemeClr val="dk1"/>
              </a:solidFill>
              <a:latin typeface="JetBrains Mono"/>
              <a:ea typeface="JetBrains Mono"/>
              <a:cs typeface="JetBrains Mono"/>
              <a:sym typeface="JetBrains Mono"/>
            </a:endParaRPr>
          </a:p>
        </p:txBody>
      </p:sp>
      <p:sp>
        <p:nvSpPr>
          <p:cNvPr id="1110" name="Google Shape;1110;p56"/>
          <p:cNvSpPr txBox="1"/>
          <p:nvPr/>
        </p:nvSpPr>
        <p:spPr>
          <a:xfrm>
            <a:off x="368800" y="1436625"/>
            <a:ext cx="78156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is the </a:t>
            </a:r>
            <a:r>
              <a:rPr lang="en">
                <a:solidFill>
                  <a:schemeClr val="dk1"/>
                </a:solidFill>
                <a:latin typeface="Open Sans"/>
                <a:ea typeface="Open Sans"/>
                <a:cs typeface="Open Sans"/>
                <a:sym typeface="Open Sans"/>
              </a:rPr>
              <a:t>type </a:t>
            </a:r>
            <a:r>
              <a:rPr lang="en">
                <a:solidFill>
                  <a:schemeClr val="dk1"/>
                </a:solidFill>
                <a:latin typeface="Open Sans"/>
                <a:ea typeface="Open Sans"/>
                <a:cs typeface="Open Sans"/>
                <a:sym typeface="Open Sans"/>
              </a:rPr>
              <a:t>range: </a:t>
            </a:r>
            <a:r>
              <a:rPr lang="en">
                <a:solidFill>
                  <a:schemeClr val="dk1"/>
                </a:solidFill>
                <a:latin typeface="JetBrains Mono"/>
                <a:ea typeface="JetBrains Mono"/>
                <a:cs typeface="JetBrains Mono"/>
                <a:sym typeface="JetBrains Mono"/>
              </a:rPr>
              <a:t>[String..String?]</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116" name="Google Shape;1116;p57"/>
          <p:cNvSpPr txBox="1"/>
          <p:nvPr/>
        </p:nvSpPr>
        <p:spPr>
          <a:xfrm>
            <a:off x="368798" y="2442475"/>
            <a:ext cx="3705300" cy="1939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JetBrains Mono"/>
                <a:ea typeface="JetBrains Mono"/>
                <a:cs typeface="JetBrains Mono"/>
                <a:sym typeface="JetBrains Mono"/>
              </a:rPr>
              <a:t>    </a:t>
            </a:r>
            <a:r>
              <a:rPr lang="en">
                <a:solidFill>
                  <a:srgbClr val="9E880D"/>
                </a:solidFill>
                <a:highlight>
                  <a:srgbClr val="FFFFFF"/>
                </a:highlight>
                <a:latin typeface="JetBrains Mono"/>
                <a:ea typeface="JetBrains Mono"/>
                <a:cs typeface="JetBrains Mono"/>
                <a:sym typeface="JetBrains Mono"/>
              </a:rPr>
              <a:t>@NotNull</a:t>
            </a:r>
            <a:endParaRPr sz="17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117" name="Google Shape;1117;p57"/>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18" name="Google Shape;1118;p57"/>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String = foo()</a:t>
            </a:r>
            <a:endParaRPr b="1">
              <a:solidFill>
                <a:srgbClr val="011480"/>
              </a:solidFill>
              <a:latin typeface="JetBrains Mono"/>
              <a:ea typeface="JetBrains Mono"/>
              <a:cs typeface="JetBrains Mono"/>
              <a:sym typeface="JetBrains Mono"/>
            </a:endParaRPr>
          </a:p>
        </p:txBody>
      </p:sp>
      <p:sp>
        <p:nvSpPr>
          <p:cNvPr id="1119" name="Google Shape;1119;p57"/>
          <p:cNvSpPr txBox="1"/>
          <p:nvPr/>
        </p:nvSpPr>
        <p:spPr>
          <a:xfrm>
            <a:off x="368800" y="1436625"/>
            <a:ext cx="78156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Nullability annotations </a:t>
            </a:r>
            <a:r>
              <a:rPr lang="en">
                <a:solidFill>
                  <a:srgbClr val="9E880D"/>
                </a:solidFill>
                <a:highlight>
                  <a:schemeClr val="lt1"/>
                </a:highlight>
                <a:latin typeface="JetBrains Mono"/>
                <a:ea typeface="JetBrains Mono"/>
                <a:cs typeface="JetBrains Mono"/>
                <a:sym typeface="JetBrains Mono"/>
              </a:rPr>
              <a:t>@NotNull</a:t>
            </a:r>
            <a:r>
              <a:rPr lang="en">
                <a:solidFill>
                  <a:schemeClr val="dk1"/>
                </a:solidFill>
                <a:latin typeface="Open Sans"/>
                <a:ea typeface="Open Sans"/>
                <a:cs typeface="Open Sans"/>
                <a:sym typeface="Open Sans"/>
              </a:rPr>
              <a:t> and </a:t>
            </a:r>
            <a:r>
              <a:rPr lang="en">
                <a:solidFill>
                  <a:srgbClr val="9E880D"/>
                </a:solidFill>
                <a:highlight>
                  <a:schemeClr val="lt1"/>
                </a:highlight>
                <a:latin typeface="JetBrains Mono"/>
                <a:ea typeface="JetBrains Mono"/>
                <a:cs typeface="JetBrains Mono"/>
                <a:sym typeface="JetBrains Mono"/>
              </a:rPr>
              <a:t>@Nullable</a:t>
            </a:r>
            <a:endParaRPr>
              <a:solidFill>
                <a:schemeClr val="dk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5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collection mapping</a:t>
            </a:r>
            <a:endParaRPr/>
          </a:p>
        </p:txBody>
      </p:sp>
      <p:sp>
        <p:nvSpPr>
          <p:cNvPr id="1125" name="Google Shape;1125;p58"/>
          <p:cNvSpPr txBox="1"/>
          <p:nvPr/>
        </p:nvSpPr>
        <p:spPr>
          <a:xfrm>
            <a:off x="368800" y="2442475"/>
            <a:ext cx="5079900" cy="1662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sz="1100">
                <a:solidFill>
                  <a:srgbClr val="011480"/>
                </a:solidFill>
                <a:latin typeface="JetBrains Mono"/>
                <a:ea typeface="JetBrains Mono"/>
                <a:cs typeface="JetBrains Mono"/>
                <a:sym typeface="JetBrains Mono"/>
              </a:rPr>
              <a:t>public class </a:t>
            </a:r>
            <a:r>
              <a:rPr lang="en" sz="1100">
                <a:solidFill>
                  <a:schemeClr val="dk1"/>
                </a:solidFill>
                <a:latin typeface="JetBrains Mono"/>
                <a:ea typeface="JetBrains Mono"/>
                <a:cs typeface="JetBrains Mono"/>
                <a:sym typeface="JetBrains Mono"/>
              </a:rPr>
              <a:t>Main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11480"/>
              </a:buClr>
              <a:buSzPts val="1300"/>
              <a:buFont typeface="Courier"/>
              <a:buNone/>
            </a:pPr>
            <a:r>
              <a:rPr lang="en" sz="1100">
                <a:solidFill>
                  <a:schemeClr val="dk1"/>
                </a:solidFill>
                <a:latin typeface="JetBrains Mono"/>
                <a:ea typeface="JetBrains Mono"/>
                <a:cs typeface="JetBrains Mono"/>
                <a:sym typeface="JetBrains Mono"/>
              </a:rPr>
              <a:t>    </a:t>
            </a:r>
            <a:r>
              <a:rPr lang="en" sz="1100">
                <a:solidFill>
                  <a:srgbClr val="9E880D"/>
                </a:solidFill>
                <a:highlight>
                  <a:srgbClr val="FFFFFF"/>
                </a:highlight>
                <a:latin typeface="JetBrains Mono"/>
                <a:ea typeface="JetBrains Mono"/>
                <a:cs typeface="JetBrains Mono"/>
                <a:sym typeface="JetBrains Mono"/>
              </a:rPr>
              <a:t>@NotNull</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b="1" lang="en" sz="1100">
                <a:solidFill>
                  <a:srgbClr val="011480"/>
                </a:solidFill>
                <a:latin typeface="JetBrains Mono"/>
                <a:ea typeface="JetBrains Mono"/>
                <a:cs typeface="JetBrains Mono"/>
                <a:sym typeface="JetBrains Mono"/>
              </a:rPr>
              <a:t>public static </a:t>
            </a:r>
            <a:r>
              <a:rPr lang="en" sz="1100">
                <a:solidFill>
                  <a:schemeClr val="dk1"/>
                </a:solidFill>
                <a:latin typeface="JetBrains Mono"/>
                <a:ea typeface="JetBrains Mono"/>
                <a:cs typeface="JetBrains Mono"/>
                <a:sym typeface="JetBrains Mono"/>
              </a:rPr>
              <a:t>List&lt;</a:t>
            </a:r>
            <a:r>
              <a:rPr lang="en" sz="1100">
                <a:solidFill>
                  <a:srgbClr val="9E880D"/>
                </a:solidFill>
                <a:highlight>
                  <a:srgbClr val="FFFFFF"/>
                </a:highlight>
                <a:latin typeface="JetBrains Mono"/>
                <a:ea typeface="JetBrains Mono"/>
                <a:cs typeface="JetBrains Mono"/>
                <a:sym typeface="JetBrains Mono"/>
              </a:rPr>
              <a:t>@NotNull</a:t>
            </a:r>
            <a:r>
              <a:rPr lang="en" sz="1100">
                <a:solidFill>
                  <a:schemeClr val="dk1"/>
                </a:solidFill>
                <a:latin typeface="JetBrains Mono"/>
                <a:ea typeface="JetBrains Mono"/>
                <a:cs typeface="JetBrains Mono"/>
                <a:sym typeface="JetBrains Mono"/>
              </a:rPr>
              <a:t> String&gt;</a:t>
            </a:r>
            <a:r>
              <a:rPr lang="en" sz="1100">
                <a:solidFill>
                  <a:schemeClr val="dk1"/>
                </a:solidFill>
                <a:latin typeface="JetBrains Mono"/>
                <a:ea typeface="JetBrains Mono"/>
                <a:cs typeface="JetBrains Mono"/>
                <a:sym typeface="JetBrains Mono"/>
              </a:rPr>
              <a:t> foo()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i="1" lang="en" sz="1100">
                <a:solidFill>
                  <a:srgbClr val="808080"/>
                </a:solidFill>
                <a:latin typeface="JetBrains Mono"/>
                <a:ea typeface="JetBrains Mono"/>
                <a:cs typeface="JetBrains Mono"/>
                <a:sym typeface="JetBrains Mono"/>
              </a:rPr>
              <a:t>// </a:t>
            </a:r>
            <a:r>
              <a:rPr b="1" i="1" lang="en" sz="1100">
                <a:solidFill>
                  <a:srgbClr val="0073BF"/>
                </a:solidFill>
                <a:latin typeface="JetBrains Mono"/>
                <a:ea typeface="JetBrains Mono"/>
                <a:cs typeface="JetBrains Mono"/>
                <a:sym typeface="JetBrains Mono"/>
              </a:rPr>
              <a:t>TODO</a:t>
            </a:r>
            <a:endParaRPr b="1" i="1" sz="1100">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sz="1100">
                <a:solidFill>
                  <a:srgbClr val="0073BF"/>
                </a:solidFill>
                <a:latin typeface="JetBrains Mono"/>
                <a:ea typeface="JetBrains Mono"/>
                <a:cs typeface="JetBrains Mono"/>
                <a:sym typeface="JetBrains Mono"/>
              </a:rPr>
              <a:t>    </a:t>
            </a: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sp>
        <p:nvSpPr>
          <p:cNvPr id="1126" name="Google Shape;1126;p58"/>
          <p:cNvSpPr txBox="1"/>
          <p:nvPr/>
        </p:nvSpPr>
        <p:spPr>
          <a:xfrm>
            <a:off x="368800" y="1436625"/>
            <a:ext cx="7815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Java collection types in Kotlin</a:t>
            </a:r>
            <a:endParaRPr>
              <a:solidFill>
                <a:schemeClr val="dk1"/>
              </a:solidFill>
              <a:latin typeface="JetBrains Mono"/>
              <a:ea typeface="JetBrains Mono"/>
              <a:cs typeface="JetBrains Mono"/>
              <a:sym typeface="JetBrains Mono"/>
            </a:endParaRPr>
          </a:p>
        </p:txBody>
      </p:sp>
      <p:cxnSp>
        <p:nvCxnSpPr>
          <p:cNvPr id="1127" name="Google Shape;1127;p58"/>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28" name="Google Shape;1128;p58"/>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2409275" y="1892300"/>
            <a:ext cx="5345100" cy="2259900"/>
          </a:xfrm>
          <a:prstGeom prst="rect">
            <a:avLst/>
          </a:prstGeom>
          <a:no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grpSp>
        <p:nvGrpSpPr>
          <p:cNvPr id="68" name="Google Shape;68;p14"/>
          <p:cNvGrpSpPr/>
          <p:nvPr/>
        </p:nvGrpSpPr>
        <p:grpSpPr>
          <a:xfrm>
            <a:off x="1052277" y="2604503"/>
            <a:ext cx="1052400" cy="1075986"/>
            <a:chOff x="1356602" y="1271664"/>
            <a:chExt cx="1052400" cy="1075986"/>
          </a:xfrm>
        </p:grpSpPr>
        <p:pic>
          <p:nvPicPr>
            <p:cNvPr id="69" name="Google Shape;69;p14"/>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70" name="Google Shape;70;p14"/>
            <p:cNvSpPr txBox="1"/>
            <p:nvPr/>
          </p:nvSpPr>
          <p:spPr>
            <a:xfrm>
              <a:off x="1356602" y="1935150"/>
              <a:ext cx="1052400" cy="4125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.сlass files</a:t>
              </a:r>
              <a:br>
                <a:rPr lang="en" sz="11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with bytecodes</a:t>
              </a:r>
              <a:endParaRPr sz="1100">
                <a:solidFill>
                  <a:schemeClr val="dk1"/>
                </a:solidFill>
                <a:latin typeface="Open Sans"/>
                <a:ea typeface="Open Sans"/>
                <a:cs typeface="Open Sans"/>
                <a:sym typeface="Open Sans"/>
              </a:endParaRPr>
            </a:p>
          </p:txBody>
        </p:sp>
      </p:grpSp>
      <p:sp>
        <p:nvSpPr>
          <p:cNvPr id="71" name="Google Shape;71;p14"/>
          <p:cNvSpPr/>
          <p:nvPr/>
        </p:nvSpPr>
        <p:spPr>
          <a:xfrm>
            <a:off x="2680650" y="222582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Class loading</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services</a:t>
            </a:r>
            <a:endParaRPr sz="1100">
              <a:solidFill>
                <a:srgbClr val="FFFFFF"/>
              </a:solidFill>
              <a:latin typeface="Open Sans"/>
              <a:ea typeface="Open Sans"/>
              <a:cs typeface="Open Sans"/>
              <a:sym typeface="Open Sans"/>
            </a:endParaRPr>
          </a:p>
        </p:txBody>
      </p:sp>
      <p:cxnSp>
        <p:nvCxnSpPr>
          <p:cNvPr id="72" name="Google Shape;72;p14"/>
          <p:cNvCxnSpPr/>
          <p:nvPr/>
        </p:nvCxnSpPr>
        <p:spPr>
          <a:xfrm>
            <a:off x="1828788" y="3021951"/>
            <a:ext cx="5505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73" name="Google Shape;73;p14"/>
          <p:cNvSpPr/>
          <p:nvPr/>
        </p:nvSpPr>
        <p:spPr>
          <a:xfrm>
            <a:off x="2680650" y="317387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Memory management</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(heap, GC)</a:t>
            </a:r>
            <a:endParaRPr sz="1100">
              <a:solidFill>
                <a:srgbClr val="FFFFFF"/>
              </a:solidFill>
              <a:latin typeface="Open Sans"/>
              <a:ea typeface="Open Sans"/>
              <a:cs typeface="Open Sans"/>
              <a:sym typeface="Open Sans"/>
            </a:endParaRPr>
          </a:p>
        </p:txBody>
      </p:sp>
      <p:sp>
        <p:nvSpPr>
          <p:cNvPr id="74" name="Google Shape;74;p14"/>
          <p:cNvSpPr/>
          <p:nvPr/>
        </p:nvSpPr>
        <p:spPr>
          <a:xfrm>
            <a:off x="2409275" y="1593793"/>
            <a:ext cx="569700" cy="2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Open Sans"/>
                <a:ea typeface="Open Sans"/>
                <a:cs typeface="Open Sans"/>
                <a:sym typeface="Open Sans"/>
              </a:rPr>
              <a:t>JVM</a:t>
            </a:r>
            <a:endParaRPr sz="1100">
              <a:solidFill>
                <a:schemeClr val="lt1"/>
              </a:solidFill>
              <a:latin typeface="Open Sans"/>
              <a:ea typeface="Open Sans"/>
              <a:cs typeface="Open Sans"/>
              <a:sym typeface="Open Sans"/>
            </a:endParaRPr>
          </a:p>
        </p:txBody>
      </p:sp>
      <p:sp>
        <p:nvSpPr>
          <p:cNvPr id="75" name="Google Shape;75;p14"/>
          <p:cNvSpPr/>
          <p:nvPr/>
        </p:nvSpPr>
        <p:spPr>
          <a:xfrm>
            <a:off x="4902425" y="2225825"/>
            <a:ext cx="2548800" cy="1702200"/>
          </a:xfrm>
          <a:prstGeom prst="rect">
            <a:avLst/>
          </a:prstGeom>
          <a:noFill/>
          <a:ln cap="flat" cmpd="sng" w="9525">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4"/>
          <p:cNvCxnSpPr>
            <a:stCxn id="71" idx="3"/>
          </p:cNvCxnSpPr>
          <p:nvPr/>
        </p:nvCxnSpPr>
        <p:spPr>
          <a:xfrm>
            <a:off x="4401450" y="2551626"/>
            <a:ext cx="5124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77" name="Google Shape;77;p14"/>
          <p:cNvSpPr txBox="1"/>
          <p:nvPr/>
        </p:nvSpPr>
        <p:spPr>
          <a:xfrm>
            <a:off x="5046400" y="3319471"/>
            <a:ext cx="22608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100">
                <a:solidFill>
                  <a:schemeClr val="dk1"/>
                </a:solidFill>
                <a:latin typeface="Open Sans"/>
                <a:ea typeface="Open Sans"/>
                <a:cs typeface="Open Sans"/>
                <a:sym typeface="Open Sans"/>
              </a:rPr>
              <a:t>bytecode </a:t>
            </a:r>
            <a:r>
              <a:rPr lang="en" sz="1100">
                <a:solidFill>
                  <a:schemeClr val="dk1"/>
                </a:solidFill>
                <a:latin typeface="JetBrains Mono"/>
                <a:ea typeface="JetBrains Mono"/>
                <a:cs typeface="JetBrains Mono"/>
                <a:sym typeface="JetBrains Mono"/>
              </a:rPr>
              <a:t>-&gt; </a:t>
            </a:r>
            <a:r>
              <a:rPr lang="en" sz="1100">
                <a:solidFill>
                  <a:schemeClr val="dk1"/>
                </a:solidFill>
                <a:latin typeface="Open Sans"/>
                <a:ea typeface="Open Sans"/>
                <a:cs typeface="Open Sans"/>
                <a:sym typeface="Open Sans"/>
              </a:rPr>
              <a:t>machine code</a:t>
            </a:r>
            <a:endParaRPr sz="1100">
              <a:solidFill>
                <a:schemeClr val="dk1"/>
              </a:solidFill>
              <a:latin typeface="Open Sans"/>
              <a:ea typeface="Open Sans"/>
              <a:cs typeface="Open Sans"/>
              <a:sym typeface="Open Sans"/>
            </a:endParaRPr>
          </a:p>
          <a:p>
            <a:pPr indent="0" lvl="0" marL="0" rtl="0" algn="ctr">
              <a:lnSpc>
                <a:spcPct val="100000"/>
              </a:lnSpc>
              <a:spcBef>
                <a:spcPts val="600"/>
              </a:spcBef>
              <a:spcAft>
                <a:spcPts val="600"/>
              </a:spcAft>
              <a:buNone/>
            </a:pPr>
            <a:r>
              <a:rPr lang="en" sz="1100">
                <a:solidFill>
                  <a:schemeClr val="dk1"/>
                </a:solidFill>
                <a:latin typeface="Open Sans"/>
                <a:ea typeface="Open Sans"/>
                <a:cs typeface="Open Sans"/>
                <a:sym typeface="Open Sans"/>
              </a:rPr>
              <a:t>translation services</a:t>
            </a:r>
            <a:r>
              <a:rPr lang="en" sz="1100">
                <a:solidFill>
                  <a:schemeClr val="dk1"/>
                </a:solidFill>
                <a:latin typeface="JetBrains Mono"/>
                <a:ea typeface="JetBrains Mono"/>
                <a:cs typeface="JetBrains Mono"/>
                <a:sym typeface="JetBrains Mono"/>
              </a:rPr>
              <a:t> </a:t>
            </a:r>
            <a:endParaRPr sz="1100">
              <a:solidFill>
                <a:schemeClr val="dk1"/>
              </a:solidFill>
              <a:latin typeface="Open Sans"/>
              <a:ea typeface="Open Sans"/>
              <a:cs typeface="Open Sans"/>
              <a:sym typeface="Open Sans"/>
            </a:endParaRPr>
          </a:p>
        </p:txBody>
      </p:sp>
      <p:grpSp>
        <p:nvGrpSpPr>
          <p:cNvPr id="78" name="Google Shape;78;p14"/>
          <p:cNvGrpSpPr/>
          <p:nvPr/>
        </p:nvGrpSpPr>
        <p:grpSpPr>
          <a:xfrm>
            <a:off x="5454250" y="2398625"/>
            <a:ext cx="1445700" cy="914542"/>
            <a:chOff x="5521000" y="2855825"/>
            <a:chExt cx="1445700" cy="914542"/>
          </a:xfrm>
        </p:grpSpPr>
        <p:sp>
          <p:nvSpPr>
            <p:cNvPr id="79" name="Google Shape;79;p14"/>
            <p:cNvSpPr/>
            <p:nvPr/>
          </p:nvSpPr>
          <p:spPr>
            <a:xfrm>
              <a:off x="5521000" y="2855825"/>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Interpreter</a:t>
              </a:r>
              <a:endParaRPr sz="1100"/>
            </a:p>
          </p:txBody>
        </p:sp>
        <p:sp>
          <p:nvSpPr>
            <p:cNvPr id="80" name="Google Shape;80;p14"/>
            <p:cNvSpPr/>
            <p:nvPr/>
          </p:nvSpPr>
          <p:spPr>
            <a:xfrm>
              <a:off x="5521000" y="3361467"/>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JIT-compiler</a:t>
              </a:r>
              <a:endParaRPr sz="1100"/>
            </a:p>
          </p:txBody>
        </p:sp>
        <p:cxnSp>
          <p:nvCxnSpPr>
            <p:cNvPr id="81" name="Google Shape;81;p14"/>
            <p:cNvCxnSpPr>
              <a:stCxn id="79" idx="3"/>
              <a:endCxn id="80" idx="3"/>
            </p:cNvCxnSpPr>
            <p:nvPr/>
          </p:nvCxnSpPr>
          <p:spPr>
            <a:xfrm>
              <a:off x="6966100" y="3060275"/>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cxnSp>
          <p:nvCxnSpPr>
            <p:cNvPr id="82" name="Google Shape;82;p14"/>
            <p:cNvCxnSpPr>
              <a:stCxn id="80" idx="1"/>
              <a:endCxn id="79" idx="1"/>
            </p:cNvCxnSpPr>
            <p:nvPr/>
          </p:nvCxnSpPr>
          <p:spPr>
            <a:xfrm flipH="1" rot="10800000">
              <a:off x="5521000" y="3060417"/>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collection mapping</a:t>
            </a:r>
            <a:endParaRPr/>
          </a:p>
        </p:txBody>
      </p:sp>
      <p:sp>
        <p:nvSpPr>
          <p:cNvPr id="1134" name="Google Shape;1134;p59"/>
          <p:cNvSpPr txBox="1"/>
          <p:nvPr/>
        </p:nvSpPr>
        <p:spPr>
          <a:xfrm>
            <a:off x="368800" y="2442475"/>
            <a:ext cx="5079900" cy="1662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sz="1100">
                <a:solidFill>
                  <a:srgbClr val="011480"/>
                </a:solidFill>
                <a:latin typeface="JetBrains Mono"/>
                <a:ea typeface="JetBrains Mono"/>
                <a:cs typeface="JetBrains Mono"/>
                <a:sym typeface="JetBrains Mono"/>
              </a:rPr>
              <a:t>public class </a:t>
            </a:r>
            <a:r>
              <a:rPr lang="en" sz="1100">
                <a:solidFill>
                  <a:schemeClr val="dk1"/>
                </a:solidFill>
                <a:latin typeface="JetBrains Mono"/>
                <a:ea typeface="JetBrains Mono"/>
                <a:cs typeface="JetBrains Mono"/>
                <a:sym typeface="JetBrains Mono"/>
              </a:rPr>
              <a:t>Main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11480"/>
              </a:buClr>
              <a:buSzPts val="1300"/>
              <a:buFont typeface="Courier"/>
              <a:buNone/>
            </a:pPr>
            <a:r>
              <a:rPr lang="en" sz="1100">
                <a:solidFill>
                  <a:schemeClr val="dk1"/>
                </a:solidFill>
                <a:latin typeface="JetBrains Mono"/>
                <a:ea typeface="JetBrains Mono"/>
                <a:cs typeface="JetBrains Mono"/>
                <a:sym typeface="JetBrains Mono"/>
              </a:rPr>
              <a:t>    </a:t>
            </a:r>
            <a:r>
              <a:rPr lang="en" sz="1100">
                <a:solidFill>
                  <a:srgbClr val="9E880D"/>
                </a:solidFill>
                <a:highlight>
                  <a:srgbClr val="FFFFFF"/>
                </a:highlight>
                <a:latin typeface="JetBrains Mono"/>
                <a:ea typeface="JetBrains Mono"/>
                <a:cs typeface="JetBrains Mono"/>
                <a:sym typeface="JetBrains Mono"/>
              </a:rPr>
              <a:t>@NotNull</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b="1" lang="en" sz="1100">
                <a:solidFill>
                  <a:srgbClr val="011480"/>
                </a:solidFill>
                <a:latin typeface="JetBrains Mono"/>
                <a:ea typeface="JetBrains Mono"/>
                <a:cs typeface="JetBrains Mono"/>
                <a:sym typeface="JetBrains Mono"/>
              </a:rPr>
              <a:t>public static </a:t>
            </a:r>
            <a:r>
              <a:rPr lang="en" sz="1100">
                <a:solidFill>
                  <a:schemeClr val="dk1"/>
                </a:solidFill>
                <a:latin typeface="JetBrains Mono"/>
                <a:ea typeface="JetBrains Mono"/>
                <a:cs typeface="JetBrains Mono"/>
                <a:sym typeface="JetBrains Mono"/>
              </a:rPr>
              <a:t>List&lt;</a:t>
            </a:r>
            <a:r>
              <a:rPr lang="en" sz="1100">
                <a:solidFill>
                  <a:srgbClr val="9E880D"/>
                </a:solidFill>
                <a:highlight>
                  <a:srgbClr val="FFFFFF"/>
                </a:highlight>
                <a:latin typeface="JetBrains Mono"/>
                <a:ea typeface="JetBrains Mono"/>
                <a:cs typeface="JetBrains Mono"/>
                <a:sym typeface="JetBrains Mono"/>
              </a:rPr>
              <a:t>@NotNull</a:t>
            </a:r>
            <a:r>
              <a:rPr lang="en" sz="1100">
                <a:solidFill>
                  <a:schemeClr val="dk1"/>
                </a:solidFill>
                <a:latin typeface="JetBrains Mono"/>
                <a:ea typeface="JetBrains Mono"/>
                <a:cs typeface="JetBrains Mono"/>
                <a:sym typeface="JetBrains Mono"/>
              </a:rPr>
              <a:t> String&gt; foo()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i="1" lang="en" sz="1100">
                <a:solidFill>
                  <a:srgbClr val="808080"/>
                </a:solidFill>
                <a:latin typeface="JetBrains Mono"/>
                <a:ea typeface="JetBrains Mono"/>
                <a:cs typeface="JetBrains Mono"/>
                <a:sym typeface="JetBrains Mono"/>
              </a:rPr>
              <a:t>// </a:t>
            </a:r>
            <a:r>
              <a:rPr b="1" i="1" lang="en" sz="1100">
                <a:solidFill>
                  <a:srgbClr val="0073BF"/>
                </a:solidFill>
                <a:latin typeface="JetBrains Mono"/>
                <a:ea typeface="JetBrains Mono"/>
                <a:cs typeface="JetBrains Mono"/>
                <a:sym typeface="JetBrains Mono"/>
              </a:rPr>
              <a:t>TODO</a:t>
            </a:r>
            <a:endParaRPr b="1" i="1" sz="1100">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sz="1100">
                <a:solidFill>
                  <a:srgbClr val="0073BF"/>
                </a:solidFill>
                <a:latin typeface="JetBrains Mono"/>
                <a:ea typeface="JetBrains Mono"/>
                <a:cs typeface="JetBrains Mono"/>
                <a:sym typeface="JetBrains Mono"/>
              </a:rPr>
              <a:t>    </a:t>
            </a: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sp>
        <p:nvSpPr>
          <p:cNvPr id="1135" name="Google Shape;1135;p59"/>
          <p:cNvSpPr txBox="1"/>
          <p:nvPr/>
        </p:nvSpPr>
        <p:spPr>
          <a:xfrm>
            <a:off x="368800" y="1436625"/>
            <a:ext cx="78156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Java collection types in Kotlin</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JetBrains Mono"/>
                <a:ea typeface="JetBrains Mono"/>
                <a:cs typeface="JetBrains Mono"/>
                <a:sym typeface="JetBrains Mono"/>
              </a:rPr>
              <a:t>(Mutable)List&lt;T&gt;</a:t>
            </a:r>
            <a:r>
              <a:rPr lang="en">
                <a:solidFill>
                  <a:schemeClr val="dk1"/>
                </a:solidFill>
                <a:latin typeface="Open Sans"/>
                <a:ea typeface="Open Sans"/>
                <a:cs typeface="Open Sans"/>
                <a:sym typeface="Open Sans"/>
              </a:rPr>
              <a:t> is the </a:t>
            </a:r>
            <a:r>
              <a:rPr lang="en">
                <a:solidFill>
                  <a:schemeClr val="dk1"/>
                </a:solidFill>
                <a:latin typeface="Open Sans"/>
                <a:ea typeface="Open Sans"/>
                <a:cs typeface="Open Sans"/>
                <a:sym typeface="Open Sans"/>
              </a:rPr>
              <a:t>type </a:t>
            </a:r>
            <a:r>
              <a:rPr lang="en">
                <a:solidFill>
                  <a:schemeClr val="dk1"/>
                </a:solidFill>
                <a:latin typeface="Open Sans"/>
                <a:ea typeface="Open Sans"/>
                <a:cs typeface="Open Sans"/>
                <a:sym typeface="Open Sans"/>
              </a:rPr>
              <a:t>range: </a:t>
            </a:r>
            <a:r>
              <a:rPr lang="en">
                <a:solidFill>
                  <a:schemeClr val="dk1"/>
                </a:solidFill>
                <a:latin typeface="JetBrains Mono"/>
                <a:ea typeface="JetBrains Mono"/>
                <a:cs typeface="JetBrains Mono"/>
                <a:sym typeface="JetBrains Mono"/>
              </a:rPr>
              <a:t>[MutableList&lt;T&gt;..List&lt;T&gt;]</a:t>
            </a:r>
            <a:endParaRPr>
              <a:solidFill>
                <a:schemeClr val="dk1"/>
              </a:solidFill>
              <a:latin typeface="Open Sans"/>
              <a:ea typeface="Open Sans"/>
              <a:cs typeface="Open Sans"/>
              <a:sym typeface="Open Sans"/>
            </a:endParaRPr>
          </a:p>
        </p:txBody>
      </p:sp>
      <p:cxnSp>
        <p:nvCxnSpPr>
          <p:cNvPr id="1136" name="Google Shape;1136;p59"/>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37" name="Google Shape;1137;p59"/>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138" name="Google Shape;1138;p59"/>
          <p:cNvSpPr txBox="1"/>
          <p:nvPr/>
        </p:nvSpPr>
        <p:spPr>
          <a:xfrm>
            <a:off x="5552862" y="3359146"/>
            <a:ext cx="3148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JetBrains Mono"/>
                <a:ea typeface="JetBrains Mono"/>
                <a:cs typeface="JetBrains Mono"/>
                <a:sym typeface="JetBrains Mono"/>
              </a:rPr>
              <a:t>(Mutable)List&lt;String&gt;</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000"/>
              <a:t>Kotlin compiler: control- and data-flow analysis</a:t>
            </a:r>
            <a:endParaRPr sz="3000"/>
          </a:p>
        </p:txBody>
      </p:sp>
      <p:sp>
        <p:nvSpPr>
          <p:cNvPr id="1144" name="Google Shape;1144;p60"/>
          <p:cNvSpPr txBox="1"/>
          <p:nvPr/>
        </p:nvSpPr>
        <p:spPr>
          <a:xfrm>
            <a:off x="368800" y="892725"/>
            <a:ext cx="78156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a:t>
            </a:r>
            <a:r>
              <a:rPr lang="en">
                <a:solidFill>
                  <a:schemeClr val="dk1"/>
                </a:solidFill>
                <a:latin typeface="Open Sans"/>
                <a:ea typeface="Open Sans"/>
                <a:cs typeface="Open Sans"/>
                <a:sym typeface="Open Sans"/>
              </a:rPr>
              <a:t>ariable initialization analysis</a:t>
            </a:r>
            <a:endParaRPr>
              <a:solidFill>
                <a:schemeClr val="dk1"/>
              </a:solidFill>
              <a:latin typeface="Open Sans"/>
              <a:ea typeface="Open Sans"/>
              <a:cs typeface="Open Sans"/>
              <a:sym typeface="Open Sans"/>
            </a:endParaRPr>
          </a:p>
          <a:p>
            <a:pPr indent="-317500" lvl="0" marL="457200" rtl="0" algn="l">
              <a:spcBef>
                <a:spcPts val="100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R</a:t>
            </a:r>
            <a:r>
              <a:rPr lang="en">
                <a:solidFill>
                  <a:srgbClr val="8C8C8C"/>
                </a:solidFill>
                <a:latin typeface="Open Sans"/>
                <a:ea typeface="Open Sans"/>
                <a:cs typeface="Open Sans"/>
                <a:sym typeface="Open Sans"/>
              </a:rPr>
              <a:t>eturn analysis</a:t>
            </a:r>
            <a:endParaRPr>
              <a:solidFill>
                <a:srgbClr val="8C8C8C"/>
              </a:solidFill>
              <a:latin typeface="Open Sans"/>
              <a:ea typeface="Open Sans"/>
              <a:cs typeface="Open Sans"/>
              <a:sym typeface="Open Sans"/>
            </a:endParaRPr>
          </a:p>
          <a:p>
            <a:pPr indent="-317500" lvl="0" marL="457200" rtl="0" algn="l">
              <a:spcBef>
                <a:spcPts val="1000"/>
              </a:spcBef>
              <a:spcAft>
                <a:spcPts val="1000"/>
              </a:spcAft>
              <a:buClr>
                <a:srgbClr val="8C8C8C"/>
              </a:buClr>
              <a:buSzPts val="1400"/>
              <a:buFont typeface="Open Sans"/>
              <a:buChar char="●"/>
            </a:pPr>
            <a:r>
              <a:rPr lang="en">
                <a:solidFill>
                  <a:srgbClr val="8C8C8C"/>
                </a:solidFill>
                <a:latin typeface="Open Sans"/>
                <a:ea typeface="Open Sans"/>
                <a:cs typeface="Open Sans"/>
                <a:sym typeface="Open Sans"/>
              </a:rPr>
              <a:t>Smart cast analysis</a:t>
            </a:r>
            <a:endParaRPr>
              <a:solidFill>
                <a:srgbClr val="8C8C8C"/>
              </a:solidFill>
              <a:latin typeface="Open Sans"/>
              <a:ea typeface="Open Sans"/>
              <a:cs typeface="Open Sans"/>
              <a:sym typeface="Open Sans"/>
            </a:endParaRPr>
          </a:p>
        </p:txBody>
      </p:sp>
      <p:sp>
        <p:nvSpPr>
          <p:cNvPr id="1145" name="Google Shape;1145;p60"/>
          <p:cNvSpPr txBox="1"/>
          <p:nvPr/>
        </p:nvSpPr>
        <p:spPr>
          <a:xfrm>
            <a:off x="5091098" y="892725"/>
            <a:ext cx="3705300" cy="312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val </a:t>
            </a:r>
            <a:r>
              <a:rPr lang="en">
                <a:solidFill>
                  <a:schemeClr val="dk1"/>
                </a:solidFill>
                <a:highlight>
                  <a:srgbClr val="FFFFFF"/>
                </a:highlight>
                <a:latin typeface="JetBrains Mono"/>
                <a:ea typeface="JetBrains Mono"/>
                <a:cs typeface="JetBrains Mono"/>
                <a:sym typeface="JetBrains Mono"/>
              </a:rPr>
              <a:t>a</a:t>
            </a: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Int</a:t>
            </a:r>
            <a:endParaRPr>
              <a:solidFill>
                <a:schemeClr val="dk1"/>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a:solidFill>
                <a:srgbClr val="0033B3"/>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while</a:t>
            </a:r>
            <a:r>
              <a:rPr lang="en">
                <a:solidFill>
                  <a:srgbClr val="080808"/>
                </a:solidFill>
                <a:highlight>
                  <a:srgbClr val="FFFFFF"/>
                </a:highlight>
                <a:latin typeface="JetBrains Mono"/>
                <a:ea typeface="JetBrains Mono"/>
                <a:cs typeface="JetBrains Mono"/>
                <a:sym typeface="JetBrains Mono"/>
              </a:rPr>
              <a:t>(</a:t>
            </a:r>
            <a:r>
              <a:rPr lang="en">
                <a:solidFill>
                  <a:srgbClr val="0033B3"/>
                </a:solidFill>
                <a:highlight>
                  <a:srgbClr val="FFFFFF"/>
                </a:highlight>
                <a:latin typeface="JetBrains Mono"/>
                <a:ea typeface="JetBrains Mono"/>
                <a:cs typeface="JetBrains Mono"/>
                <a:sym typeface="JetBrains Mono"/>
              </a:rPr>
              <a:t>true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if </a:t>
            </a:r>
            <a:r>
              <a:rPr lang="en">
                <a:solidFill>
                  <a:srgbClr val="080808"/>
                </a:solidFill>
                <a:highlight>
                  <a:srgbClr val="FFFFFF"/>
                </a:highlight>
                <a:latin typeface="JetBrains Mono"/>
                <a:ea typeface="JetBrains Mono"/>
                <a:cs typeface="JetBrains Mono"/>
                <a:sym typeface="JetBrains Mono"/>
              </a:rPr>
              <a:t>(</a:t>
            </a:r>
            <a:r>
              <a:rPr lang="en">
                <a:solidFill>
                  <a:schemeClr val="dk1"/>
                </a:solidFill>
                <a:highlight>
                  <a:srgbClr val="FFFFFF"/>
                </a:highlight>
                <a:latin typeface="JetBrains Mono"/>
                <a:ea typeface="JetBrains Mono"/>
                <a:cs typeface="JetBrains Mono"/>
                <a:sym typeface="JetBrains Mono"/>
              </a:rPr>
              <a:t>Random</a:t>
            </a:r>
            <a:r>
              <a:rPr lang="en">
                <a:solidFill>
                  <a:srgbClr val="080808"/>
                </a:solidFill>
                <a:highlight>
                  <a:srgbClr val="FFFFFF"/>
                </a:highlight>
                <a:latin typeface="JetBrains Mono"/>
                <a:ea typeface="JetBrains Mono"/>
                <a:cs typeface="JetBrains Mono"/>
                <a:sym typeface="JetBrains Mono"/>
              </a:rPr>
              <a:t>.nextBoolean())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a </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15</a:t>
            </a:r>
            <a:endParaRPr>
              <a:solidFill>
                <a:srgbClr val="1750EB"/>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1750EB"/>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break</a:t>
            </a:r>
            <a:endParaRPr>
              <a:solidFill>
                <a:srgbClr val="0033B3"/>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i="1">
              <a:solidFill>
                <a:srgbClr val="00627A"/>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chemeClr val="dk1"/>
                </a:solidFill>
                <a:highlight>
                  <a:srgbClr val="FFFFFF"/>
                </a:highlight>
                <a:latin typeface="JetBrains Mono"/>
                <a:ea typeface="JetBrains Mono"/>
                <a:cs typeface="JetBrains Mono"/>
                <a:sym typeface="JetBrains Mono"/>
              </a:rPr>
              <a:t>a</a:t>
            </a:r>
            <a:r>
              <a:rPr lang="en">
                <a:solidFill>
                  <a:srgbClr val="080808"/>
                </a:solidFill>
                <a:highlight>
                  <a:srgbClr val="FFFFFF"/>
                </a:highlight>
                <a:latin typeface="JetBrains Mono"/>
                <a:ea typeface="JetBrains Mono"/>
                <a:cs typeface="JetBrains Mono"/>
                <a:sym typeface="JetBrains Mono"/>
              </a:rPr>
              <a:t>) </a:t>
            </a:r>
            <a:r>
              <a:rPr i="1" lang="en">
                <a:solidFill>
                  <a:srgbClr val="8C8C8C"/>
                </a:solidFill>
                <a:highlight>
                  <a:srgbClr val="FFFFFF"/>
                </a:highlight>
                <a:latin typeface="JetBrains Mono"/>
                <a:ea typeface="JetBrains Mono"/>
                <a:cs typeface="JetBrains Mono"/>
                <a:sym typeface="JetBrains Mono"/>
              </a:rPr>
              <a:t>// It compiles!</a:t>
            </a:r>
            <a:endParaRPr>
              <a:solidFill>
                <a:srgbClr val="080808"/>
              </a:solidFill>
              <a:highlight>
                <a:srgbClr val="FFFFFF"/>
              </a:highlight>
              <a:latin typeface="JetBrains Mono"/>
              <a:ea typeface="JetBrains Mono"/>
              <a:cs typeface="JetBrains Mono"/>
              <a:sym typeface="JetBrains Mono"/>
            </a:endParaRPr>
          </a:p>
        </p:txBody>
      </p:sp>
      <p:sp>
        <p:nvSpPr>
          <p:cNvPr id="1146" name="Google Shape;1146;p60"/>
          <p:cNvSpPr txBox="1"/>
          <p:nvPr/>
        </p:nvSpPr>
        <p:spPr>
          <a:xfrm>
            <a:off x="368800" y="2648225"/>
            <a:ext cx="370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Each </a:t>
            </a:r>
            <a:r>
              <a:rPr lang="en">
                <a:latin typeface="Open Sans"/>
                <a:ea typeface="Open Sans"/>
                <a:cs typeface="Open Sans"/>
                <a:sym typeface="Open Sans"/>
              </a:rPr>
              <a:t>v</a:t>
            </a:r>
            <a:r>
              <a:rPr lang="en">
                <a:latin typeface="Open Sans"/>
                <a:ea typeface="Open Sans"/>
                <a:cs typeface="Open Sans"/>
                <a:sym typeface="Open Sans"/>
              </a:rPr>
              <a:t>ariable is initialized before being used.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Each </a:t>
            </a:r>
            <a:r>
              <a:rPr lang="en">
                <a:latin typeface="Open Sans"/>
                <a:ea typeface="Open Sans"/>
                <a:cs typeface="Open Sans"/>
                <a:sym typeface="Open Sans"/>
              </a:rPr>
              <a:t>i</a:t>
            </a:r>
            <a:r>
              <a:rPr lang="en">
                <a:latin typeface="Open Sans"/>
                <a:ea typeface="Open Sans"/>
                <a:cs typeface="Open Sans"/>
                <a:sym typeface="Open Sans"/>
              </a:rPr>
              <a:t>mmutable </a:t>
            </a:r>
            <a:r>
              <a:rPr lang="en">
                <a:latin typeface="Open Sans"/>
                <a:ea typeface="Open Sans"/>
                <a:cs typeface="Open Sans"/>
                <a:sym typeface="Open Sans"/>
              </a:rPr>
              <a:t>v</a:t>
            </a:r>
            <a:r>
              <a:rPr lang="en">
                <a:latin typeface="Open Sans"/>
                <a:ea typeface="Open Sans"/>
                <a:cs typeface="Open Sans"/>
                <a:sym typeface="Open Sans"/>
              </a:rPr>
              <a:t>ariable is not reassigned after initialization.</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000"/>
              <a:t>Kotlin compiler: control- and data-flow analysis</a:t>
            </a:r>
            <a:endParaRPr/>
          </a:p>
        </p:txBody>
      </p:sp>
      <p:sp>
        <p:nvSpPr>
          <p:cNvPr id="1152" name="Google Shape;1152;p61"/>
          <p:cNvSpPr txBox="1"/>
          <p:nvPr/>
        </p:nvSpPr>
        <p:spPr>
          <a:xfrm>
            <a:off x="368800" y="892725"/>
            <a:ext cx="78156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V</a:t>
            </a:r>
            <a:r>
              <a:rPr lang="en">
                <a:solidFill>
                  <a:srgbClr val="8C8C8C"/>
                </a:solidFill>
                <a:latin typeface="Open Sans"/>
                <a:ea typeface="Open Sans"/>
                <a:cs typeface="Open Sans"/>
                <a:sym typeface="Open Sans"/>
              </a:rPr>
              <a:t>ariable initialization analysis</a:t>
            </a:r>
            <a:endParaRPr>
              <a:solidFill>
                <a:srgbClr val="8C8C8C"/>
              </a:solidFill>
              <a:latin typeface="Open Sans"/>
              <a:ea typeface="Open Sans"/>
              <a:cs typeface="Open Sans"/>
              <a:sym typeface="Open Sans"/>
            </a:endParaRPr>
          </a:p>
          <a:p>
            <a:pPr indent="-317500" lvl="0" marL="457200" rtl="0" algn="l">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a:t>
            </a:r>
            <a:r>
              <a:rPr lang="en">
                <a:solidFill>
                  <a:schemeClr val="dk1"/>
                </a:solidFill>
                <a:latin typeface="Open Sans"/>
                <a:ea typeface="Open Sans"/>
                <a:cs typeface="Open Sans"/>
                <a:sym typeface="Open Sans"/>
              </a:rPr>
              <a:t>eturn analysis</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rgbClr val="8C8C8C"/>
              </a:buClr>
              <a:buSzPts val="1400"/>
              <a:buFont typeface="Open Sans"/>
              <a:buChar char="●"/>
            </a:pPr>
            <a:r>
              <a:rPr lang="en">
                <a:solidFill>
                  <a:srgbClr val="8C8C8C"/>
                </a:solidFill>
                <a:latin typeface="Open Sans"/>
                <a:ea typeface="Open Sans"/>
                <a:cs typeface="Open Sans"/>
                <a:sym typeface="Open Sans"/>
              </a:rPr>
              <a:t>S</a:t>
            </a:r>
            <a:r>
              <a:rPr lang="en">
                <a:solidFill>
                  <a:srgbClr val="8C8C8C"/>
                </a:solidFill>
                <a:latin typeface="Open Sans"/>
                <a:ea typeface="Open Sans"/>
                <a:cs typeface="Open Sans"/>
                <a:sym typeface="Open Sans"/>
              </a:rPr>
              <a:t>mart cast analysis</a:t>
            </a:r>
            <a:endParaRPr>
              <a:solidFill>
                <a:srgbClr val="8C8C8C"/>
              </a:solidFill>
              <a:latin typeface="Open Sans"/>
              <a:ea typeface="Open Sans"/>
              <a:cs typeface="Open Sans"/>
              <a:sym typeface="Open Sans"/>
            </a:endParaRPr>
          </a:p>
        </p:txBody>
      </p:sp>
      <p:sp>
        <p:nvSpPr>
          <p:cNvPr id="1153" name="Google Shape;1153;p61"/>
          <p:cNvSpPr txBox="1"/>
          <p:nvPr/>
        </p:nvSpPr>
        <p:spPr>
          <a:xfrm>
            <a:off x="5091098" y="892725"/>
            <a:ext cx="3705300" cy="312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bar</a:t>
            </a: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Int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print</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"Again"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while </a:t>
            </a:r>
            <a:r>
              <a:rPr lang="en">
                <a:solidFill>
                  <a:srgbClr val="080808"/>
                </a:solidFill>
                <a:highlight>
                  <a:srgbClr val="FFFFFF"/>
                </a:highlight>
                <a:latin typeface="JetBrains Mono"/>
                <a:ea typeface="JetBrains Mono"/>
                <a:cs typeface="JetBrains Mono"/>
                <a:sym typeface="JetBrains Mono"/>
              </a:rPr>
              <a:t>(</a:t>
            </a:r>
            <a:r>
              <a:rPr lang="en">
                <a:solidFill>
                  <a:srgbClr val="0033B3"/>
                </a:solidFill>
                <a:highlight>
                  <a:srgbClr val="FFFFFF"/>
                </a:highlight>
                <a:latin typeface="JetBrains Mono"/>
                <a:ea typeface="JetBrains Mono"/>
                <a:cs typeface="JetBrains Mono"/>
                <a:sym typeface="JetBrains Mono"/>
              </a:rPr>
              <a:t>true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print</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 and again"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8C8C8C"/>
                </a:solidFill>
                <a:highlight>
                  <a:srgbClr val="FFFFFF"/>
                </a:highlight>
                <a:latin typeface="JetBrains Mono"/>
                <a:ea typeface="JetBrains Mono"/>
                <a:cs typeface="JetBrains Mono"/>
                <a:sym typeface="JetBrains Mono"/>
              </a:rPr>
              <a:t>// It compiles!</a:t>
            </a:r>
            <a:endParaRPr i="1">
              <a:solidFill>
                <a:srgbClr val="8C8C8C"/>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i="1">
              <a:solidFill>
                <a:srgbClr val="8C8C8C"/>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baz</a:t>
            </a: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Long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error</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"YOLO!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a:t>
            </a:r>
            <a:r>
              <a:rPr lang="en">
                <a:solidFill>
                  <a:srgbClr val="080808"/>
                </a:solidFill>
                <a:highlight>
                  <a:srgbClr val="FFFFFF"/>
                </a:highlight>
                <a:latin typeface="JetBrains Mono"/>
                <a:ea typeface="JetBrains Mono"/>
                <a:cs typeface="JetBrains Mono"/>
                <a:sym typeface="JetBrains Mono"/>
              </a:rPr>
              <a:t> </a:t>
            </a:r>
            <a:r>
              <a:rPr i="1" lang="en">
                <a:solidFill>
                  <a:srgbClr val="8C8C8C"/>
                </a:solidFill>
                <a:highlight>
                  <a:srgbClr val="FFFFFF"/>
                </a:highlight>
                <a:latin typeface="JetBrains Mono"/>
                <a:ea typeface="JetBrains Mono"/>
                <a:cs typeface="JetBrains Mono"/>
                <a:sym typeface="JetBrains Mono"/>
              </a:rPr>
              <a:t>// It compiles!</a:t>
            </a:r>
            <a:endParaRPr>
              <a:solidFill>
                <a:srgbClr val="0033B3"/>
              </a:solidFill>
              <a:highlight>
                <a:srgbClr val="FFFFFF"/>
              </a:highlight>
              <a:latin typeface="JetBrains Mono"/>
              <a:ea typeface="JetBrains Mono"/>
              <a:cs typeface="JetBrains Mono"/>
              <a:sym typeface="JetBrains Mono"/>
            </a:endParaRPr>
          </a:p>
        </p:txBody>
      </p:sp>
      <p:sp>
        <p:nvSpPr>
          <p:cNvPr id="1154" name="Google Shape;1154;p61"/>
          <p:cNvSpPr txBox="1"/>
          <p:nvPr/>
        </p:nvSpPr>
        <p:spPr>
          <a:xfrm>
            <a:off x="368800" y="2648225"/>
            <a:ext cx="370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a:t>
            </a:r>
            <a:r>
              <a:rPr lang="en">
                <a:latin typeface="Open Sans"/>
                <a:ea typeface="Open Sans"/>
                <a:cs typeface="Open Sans"/>
                <a:sym typeface="Open Sans"/>
              </a:rPr>
              <a:t>f the return type is not </a:t>
            </a:r>
            <a:r>
              <a:rPr lang="en">
                <a:solidFill>
                  <a:srgbClr val="080808"/>
                </a:solidFill>
                <a:highlight>
                  <a:srgbClr val="FFFFFF"/>
                </a:highlight>
                <a:latin typeface="JetBrains Mono"/>
                <a:ea typeface="JetBrains Mono"/>
                <a:cs typeface="JetBrains Mono"/>
                <a:sym typeface="JetBrains Mono"/>
              </a:rPr>
              <a:t>Unit</a:t>
            </a:r>
            <a:r>
              <a:rPr lang="en">
                <a:latin typeface="Open Sans"/>
                <a:ea typeface="Open Sans"/>
                <a:cs typeface="Open Sans"/>
                <a:sym typeface="Open Sans"/>
              </a:rPr>
              <a:t>, then the function won’t return control unless it returns something.</a:t>
            </a:r>
            <a:endParaRPr>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6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160" name="Google Shape;1160;p62"/>
          <p:cNvSpPr txBox="1"/>
          <p:nvPr/>
        </p:nvSpPr>
        <p:spPr>
          <a:xfrm>
            <a:off x="368800" y="892725"/>
            <a:ext cx="78156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V</a:t>
            </a:r>
            <a:r>
              <a:rPr lang="en">
                <a:solidFill>
                  <a:srgbClr val="8C8C8C"/>
                </a:solidFill>
                <a:latin typeface="Open Sans"/>
                <a:ea typeface="Open Sans"/>
                <a:cs typeface="Open Sans"/>
                <a:sym typeface="Open Sans"/>
              </a:rPr>
              <a:t>ariable initialization analysis</a:t>
            </a:r>
            <a:endParaRPr>
              <a:solidFill>
                <a:srgbClr val="8C8C8C"/>
              </a:solidFill>
              <a:latin typeface="Open Sans"/>
              <a:ea typeface="Open Sans"/>
              <a:cs typeface="Open Sans"/>
              <a:sym typeface="Open Sans"/>
            </a:endParaRPr>
          </a:p>
          <a:p>
            <a:pPr indent="-317500" lvl="0" marL="457200" rtl="0" algn="l">
              <a:spcBef>
                <a:spcPts val="100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Return analysis</a:t>
            </a:r>
            <a:endParaRPr>
              <a:solidFill>
                <a:srgbClr val="8C8C8C"/>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S</a:t>
            </a:r>
            <a:r>
              <a:rPr lang="en">
                <a:solidFill>
                  <a:schemeClr val="dk1"/>
                </a:solidFill>
                <a:latin typeface="Open Sans"/>
                <a:ea typeface="Open Sans"/>
                <a:cs typeface="Open Sans"/>
                <a:sym typeface="Open Sans"/>
              </a:rPr>
              <a:t>mart cast analysis</a:t>
            </a:r>
            <a:endParaRPr>
              <a:solidFill>
                <a:schemeClr val="dk1"/>
              </a:solidFill>
              <a:latin typeface="Open Sans"/>
              <a:ea typeface="Open Sans"/>
              <a:cs typeface="Open Sans"/>
              <a:sym typeface="Open Sans"/>
            </a:endParaRPr>
          </a:p>
        </p:txBody>
      </p:sp>
      <p:sp>
        <p:nvSpPr>
          <p:cNvPr id="1161" name="Google Shape;1161;p62"/>
          <p:cNvSpPr txBox="1"/>
          <p:nvPr/>
        </p:nvSpPr>
        <p:spPr>
          <a:xfrm>
            <a:off x="4480000" y="892725"/>
            <a:ext cx="4316100" cy="380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 sz="1300">
                <a:solidFill>
                  <a:srgbClr val="0033B3"/>
                </a:solidFill>
                <a:highlight>
                  <a:srgbClr val="FFFFFF"/>
                </a:highlight>
                <a:latin typeface="JetBrains Mono"/>
                <a:ea typeface="JetBrains Mono"/>
                <a:cs typeface="JetBrains Mono"/>
                <a:sym typeface="JetBrains Mono"/>
              </a:rPr>
              <a:t>fun </a:t>
            </a:r>
            <a:r>
              <a:rPr lang="en" sz="1300">
                <a:solidFill>
                  <a:schemeClr val="dk1"/>
                </a:solidFill>
                <a:highlight>
                  <a:srgbClr val="FFFFFF"/>
                </a:highlight>
                <a:latin typeface="JetBrains Mono"/>
                <a:ea typeface="JetBrains Mono"/>
                <a:cs typeface="JetBrains Mono"/>
                <a:sym typeface="JetBrains Mono"/>
              </a:rPr>
              <a:t>Any</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627A"/>
                </a:solidFill>
                <a:highlight>
                  <a:srgbClr val="FFFFFF"/>
                </a:highlight>
                <a:latin typeface="JetBrains Mono"/>
                <a:ea typeface="JetBrains Mono"/>
                <a:cs typeface="JetBrains Mono"/>
                <a:sym typeface="JetBrains Mono"/>
              </a:rPr>
              <a:t>printFirstElement</a:t>
            </a:r>
            <a:r>
              <a:rPr lang="en" sz="1300">
                <a:solidFill>
                  <a:srgbClr val="080808"/>
                </a:solidFill>
                <a:highlight>
                  <a:srgbClr val="FFFFFF"/>
                </a:highlight>
                <a:latin typeface="JetBrains Mono"/>
                <a:ea typeface="JetBrains Mono"/>
                <a:cs typeface="JetBrains Mono"/>
                <a:sym typeface="JetBrains Mono"/>
              </a:rPr>
              <a:t>() {</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when </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33B3"/>
                </a:solidFill>
                <a:highlight>
                  <a:srgbClr val="FFFFFF"/>
                </a:highlight>
                <a:latin typeface="JetBrains Mono"/>
                <a:ea typeface="JetBrains Mono"/>
                <a:cs typeface="JetBrains Mono"/>
                <a:sym typeface="JetBrains Mono"/>
              </a:rPr>
              <a:t>this</a:t>
            </a:r>
            <a:r>
              <a:rPr lang="en" sz="1300">
                <a:solidFill>
                  <a:srgbClr val="080808"/>
                </a:solidFill>
                <a:highlight>
                  <a:srgbClr val="FFFFFF"/>
                </a:highlight>
                <a:latin typeface="JetBrains Mono"/>
                <a:ea typeface="JetBrains Mono"/>
                <a:cs typeface="JetBrains Mono"/>
                <a:sym typeface="JetBrains Mono"/>
              </a:rPr>
              <a:t>) {</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is </a:t>
            </a:r>
            <a:r>
              <a:rPr lang="en" sz="1300">
                <a:solidFill>
                  <a:schemeClr val="dk1"/>
                </a:solidFill>
                <a:highlight>
                  <a:srgbClr val="FFFFFF"/>
                </a:highlight>
                <a:latin typeface="JetBrains Mono"/>
                <a:ea typeface="JetBrains Mono"/>
                <a:cs typeface="JetBrains Mono"/>
                <a:sym typeface="JetBrains Mono"/>
              </a:rPr>
              <a:t>List</a:t>
            </a:r>
            <a:r>
              <a:rPr lang="en" sz="1300">
                <a:solidFill>
                  <a:srgbClr val="080808"/>
                </a:solidFill>
                <a:highlight>
                  <a:srgbClr val="FFFFFF"/>
                </a:highlight>
                <a:latin typeface="JetBrains Mono"/>
                <a:ea typeface="JetBrains Mono"/>
                <a:cs typeface="JetBrains Mono"/>
                <a:sym typeface="JetBrains Mono"/>
              </a:rPr>
              <a:t>&lt;*&gt; -&gt; </a:t>
            </a:r>
            <a:r>
              <a:rPr lang="en" sz="1300">
                <a:solidFill>
                  <a:srgbClr val="080808"/>
                </a:solidFill>
                <a:highlight>
                  <a:srgbClr val="DBFFDB"/>
                </a:highlight>
                <a:latin typeface="JetBrains Mono"/>
                <a:ea typeface="JetBrains Mono"/>
                <a:cs typeface="JetBrains Mono"/>
                <a:sym typeface="JetBrains Mono"/>
              </a:rPr>
              <a:t>get</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1750EB"/>
                </a:solidFill>
                <a:highlight>
                  <a:srgbClr val="FFFFFF"/>
                </a:highlight>
                <a:latin typeface="JetBrains Mono"/>
                <a:ea typeface="JetBrains Mono"/>
                <a:cs typeface="JetBrains Mono"/>
                <a:sym typeface="JetBrains Mono"/>
              </a:rPr>
              <a:t>0</a:t>
            </a: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is </a:t>
            </a:r>
            <a:r>
              <a:rPr lang="en" sz="1300">
                <a:solidFill>
                  <a:schemeClr val="dk1"/>
                </a:solidFill>
                <a:highlight>
                  <a:srgbClr val="FFFFFF"/>
                </a:highlight>
                <a:latin typeface="JetBrains Mono"/>
                <a:ea typeface="JetBrains Mono"/>
                <a:cs typeface="JetBrains Mono"/>
                <a:sym typeface="JetBrains Mono"/>
              </a:rPr>
              <a:t>Iterable</a:t>
            </a:r>
            <a:r>
              <a:rPr lang="en" sz="1300">
                <a:solidFill>
                  <a:srgbClr val="080808"/>
                </a:solidFill>
                <a:highlight>
                  <a:srgbClr val="FFFFFF"/>
                </a:highlight>
                <a:latin typeface="JetBrains Mono"/>
                <a:ea typeface="JetBrains Mono"/>
                <a:cs typeface="JetBrains Mono"/>
                <a:sym typeface="JetBrains Mono"/>
              </a:rPr>
              <a:t>&lt;*&gt; -&gt; </a:t>
            </a:r>
            <a:r>
              <a:rPr lang="en" sz="1300">
                <a:solidFill>
                  <a:srgbClr val="080808"/>
                </a:solidFill>
                <a:highlight>
                  <a:srgbClr val="DBFFDB"/>
                </a:highlight>
                <a:latin typeface="JetBrains Mono"/>
                <a:ea typeface="JetBrains Mono"/>
                <a:cs typeface="JetBrains Mono"/>
                <a:sym typeface="JetBrains Mono"/>
              </a:rPr>
              <a:t>iterator</a:t>
            </a:r>
            <a:r>
              <a:rPr lang="en" sz="1300">
                <a:solidFill>
                  <a:srgbClr val="080808"/>
                </a:solidFill>
                <a:highlight>
                  <a:srgbClr val="FFFFFF"/>
                </a:highlight>
                <a:latin typeface="JetBrains Mono"/>
                <a:ea typeface="JetBrains Mono"/>
                <a:cs typeface="JetBrains Mono"/>
                <a:sym typeface="JetBrains Mono"/>
              </a:rPr>
              <a:t>().next()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sz="1300">
              <a:solidFill>
                <a:srgbClr val="0033B3"/>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033B3"/>
                </a:solidFill>
                <a:highlight>
                  <a:srgbClr val="FFFFFF"/>
                </a:highlight>
                <a:latin typeface="JetBrains Mono"/>
                <a:ea typeface="JetBrains Mono"/>
                <a:cs typeface="JetBrains Mono"/>
                <a:sym typeface="JetBrains Mono"/>
              </a:rPr>
              <a:t>fun </a:t>
            </a:r>
            <a:r>
              <a:rPr lang="en" sz="1300">
                <a:solidFill>
                  <a:schemeClr val="dk1"/>
                </a:solidFill>
                <a:highlight>
                  <a:srgbClr val="FFFFFF"/>
                </a:highlight>
                <a:latin typeface="JetBrains Mono"/>
                <a:ea typeface="JetBrains Mono"/>
                <a:cs typeface="JetBrains Mono"/>
                <a:sym typeface="JetBrains Mono"/>
              </a:rPr>
              <a:t>String</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627A"/>
                </a:solidFill>
                <a:highlight>
                  <a:srgbClr val="FFFFFF"/>
                </a:highlight>
                <a:latin typeface="JetBrains Mono"/>
                <a:ea typeface="JetBrains Mono"/>
                <a:cs typeface="JetBrains Mono"/>
                <a:sym typeface="JetBrains Mono"/>
              </a:rPr>
              <a:t>length</a:t>
            </a:r>
            <a:r>
              <a:rPr lang="en" sz="1300">
                <a:solidFill>
                  <a:srgbClr val="080808"/>
                </a:solidFill>
                <a:highlight>
                  <a:srgbClr val="FFFFFF"/>
                </a:highlight>
                <a:latin typeface="JetBrains Mono"/>
                <a:ea typeface="JetBrains Mono"/>
                <a:cs typeface="JetBrains Mono"/>
                <a:sym typeface="JetBrains Mono"/>
              </a:rPr>
              <a:t>(): </a:t>
            </a:r>
            <a:r>
              <a:rPr lang="en" sz="1300">
                <a:solidFill>
                  <a:schemeClr val="dk1"/>
                </a:solidFill>
                <a:highlight>
                  <a:srgbClr val="FFFFFF"/>
                </a:highlight>
                <a:latin typeface="JetBrains Mono"/>
                <a:ea typeface="JetBrains Mono"/>
                <a:cs typeface="JetBrains Mono"/>
                <a:sym typeface="JetBrains Mono"/>
              </a:rPr>
              <a:t>Int </a:t>
            </a: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if </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33B3"/>
                </a:solidFill>
                <a:highlight>
                  <a:srgbClr val="FFFFFF"/>
                </a:highlight>
                <a:latin typeface="JetBrains Mono"/>
                <a:ea typeface="JetBrains Mono"/>
                <a:cs typeface="JetBrains Mono"/>
                <a:sym typeface="JetBrains Mono"/>
              </a:rPr>
              <a:t>this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null</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1750EB"/>
                </a:solidFill>
                <a:highlight>
                  <a:srgbClr val="FFFFFF"/>
                </a:highlight>
                <a:latin typeface="JetBrains Mono"/>
                <a:ea typeface="JetBrains Mono"/>
                <a:cs typeface="JetBrains Mono"/>
                <a:sym typeface="JetBrains Mono"/>
              </a:rPr>
              <a:t>0</a:t>
            </a:r>
            <a:endParaRPr sz="1300">
              <a:solidFill>
                <a:srgbClr val="1750EB"/>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1750EB"/>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else </a:t>
            </a:r>
            <a:r>
              <a:rPr lang="en" sz="1300">
                <a:solidFill>
                  <a:srgbClr val="871094"/>
                </a:solidFill>
                <a:highlight>
                  <a:srgbClr val="DBFFDB"/>
                </a:highlight>
                <a:latin typeface="JetBrains Mono"/>
                <a:ea typeface="JetBrains Mono"/>
                <a:cs typeface="JetBrains Mono"/>
                <a:sym typeface="JetBrains Mono"/>
              </a:rPr>
              <a:t>length</a:t>
            </a:r>
            <a:endParaRPr sz="1300">
              <a:solidFill>
                <a:srgbClr val="871094"/>
              </a:solidFill>
              <a:highlight>
                <a:srgbClr val="DBFFDB"/>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sz="1300">
              <a:solidFill>
                <a:srgbClr val="871094"/>
              </a:solidFill>
              <a:highlight>
                <a:srgbClr val="DBFFDB"/>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033B3"/>
                </a:solidFill>
                <a:highlight>
                  <a:srgbClr val="FFFFFF"/>
                </a:highlight>
                <a:latin typeface="JetBrains Mono"/>
                <a:ea typeface="JetBrains Mono"/>
                <a:cs typeface="JetBrains Mono"/>
                <a:sym typeface="JetBrains Mono"/>
              </a:rPr>
              <a:t>fun </a:t>
            </a:r>
            <a:r>
              <a:rPr lang="en" sz="1300">
                <a:solidFill>
                  <a:schemeClr val="dk1"/>
                </a:solidFill>
                <a:highlight>
                  <a:srgbClr val="FFFFFF"/>
                </a:highlight>
                <a:latin typeface="JetBrains Mono"/>
                <a:ea typeface="JetBrains Mono"/>
                <a:cs typeface="JetBrains Mono"/>
                <a:sym typeface="JetBrains Mono"/>
              </a:rPr>
              <a:t>Int</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627A"/>
                </a:solidFill>
                <a:highlight>
                  <a:srgbClr val="FFFFFF"/>
                </a:highlight>
                <a:latin typeface="JetBrains Mono"/>
                <a:ea typeface="JetBrains Mono"/>
                <a:cs typeface="JetBrains Mono"/>
                <a:sym typeface="JetBrains Mono"/>
              </a:rPr>
              <a:t>isEven</a:t>
            </a:r>
            <a:r>
              <a:rPr lang="en" sz="1300">
                <a:solidFill>
                  <a:srgbClr val="080808"/>
                </a:solidFill>
                <a:highlight>
                  <a:srgbClr val="FFFFFF"/>
                </a:highlight>
                <a:latin typeface="JetBrains Mono"/>
                <a:ea typeface="JetBrains Mono"/>
                <a:cs typeface="JetBrains Mono"/>
                <a:sym typeface="JetBrains Mono"/>
              </a:rPr>
              <a:t>(): </a:t>
            </a:r>
            <a:r>
              <a:rPr lang="en" sz="1300">
                <a:solidFill>
                  <a:schemeClr val="dk1"/>
                </a:solidFill>
                <a:highlight>
                  <a:srgbClr val="FFFFFF"/>
                </a:highlight>
                <a:latin typeface="JetBrains Mono"/>
                <a:ea typeface="JetBrains Mono"/>
                <a:cs typeface="JetBrains Mono"/>
                <a:sym typeface="JetBrains Mono"/>
              </a:rPr>
              <a:t>Boolean </a:t>
            </a: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this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null </a:t>
            </a:r>
            <a:r>
              <a:rPr lang="en" sz="1300">
                <a:solidFill>
                  <a:srgbClr val="080808"/>
                </a:solidFill>
                <a:highlight>
                  <a:srgbClr val="FFFFFF"/>
                </a:highlight>
                <a:latin typeface="JetBrains Mono"/>
                <a:ea typeface="JetBrains Mono"/>
                <a:cs typeface="JetBrains Mono"/>
                <a:sym typeface="JetBrains Mono"/>
              </a:rPr>
              <a:t>&amp;&amp; </a:t>
            </a:r>
            <a:r>
              <a:rPr lang="en" sz="1300">
                <a:solidFill>
                  <a:srgbClr val="0033B3"/>
                </a:solidFill>
                <a:highlight>
                  <a:srgbClr val="DBFFDB"/>
                </a:highlight>
                <a:latin typeface="JetBrains Mono"/>
                <a:ea typeface="JetBrains Mono"/>
                <a:cs typeface="JetBrains Mono"/>
                <a:sym typeface="JetBrains Mono"/>
              </a:rPr>
              <a:t>this</a:t>
            </a:r>
            <a:r>
              <a:rPr lang="en" sz="1300">
                <a:solidFill>
                  <a:srgbClr val="0033B3"/>
                </a:solidFill>
                <a:highlight>
                  <a:srgbClr val="FFFFFF"/>
                </a:highlight>
                <a:latin typeface="JetBrains Mono"/>
                <a:ea typeface="JetBrains Mono"/>
                <a:cs typeface="JetBrains Mono"/>
                <a:sym typeface="JetBrains Mono"/>
              </a:rPr>
              <a:t>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1750EB"/>
                </a:solidFill>
                <a:highlight>
                  <a:srgbClr val="FFFFFF"/>
                </a:highlight>
                <a:latin typeface="JetBrains Mono"/>
                <a:ea typeface="JetBrains Mono"/>
                <a:cs typeface="JetBrains Mono"/>
                <a:sym typeface="JetBrains Mono"/>
              </a:rPr>
              <a:t>2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1750EB"/>
                </a:solidFill>
                <a:highlight>
                  <a:srgbClr val="FFFFFF"/>
                </a:highlight>
                <a:latin typeface="JetBrains Mono"/>
                <a:ea typeface="JetBrains Mono"/>
                <a:cs typeface="JetBrains Mono"/>
                <a:sym typeface="JetBrains Mono"/>
              </a:rPr>
              <a:t>0</a:t>
            </a:r>
            <a:endParaRPr sz="1300">
              <a:solidFill>
                <a:srgbClr val="871094"/>
              </a:solidFill>
              <a:highlight>
                <a:srgbClr val="DBFFDB"/>
              </a:highlight>
              <a:latin typeface="JetBrains Mono"/>
              <a:ea typeface="JetBrains Mono"/>
              <a:cs typeface="JetBrains Mono"/>
              <a:sym typeface="JetBrains Mono"/>
            </a:endParaRPr>
          </a:p>
        </p:txBody>
      </p:sp>
      <p:sp>
        <p:nvSpPr>
          <p:cNvPr id="1162" name="Google Shape;1162;p62"/>
          <p:cNvSpPr txBox="1"/>
          <p:nvPr/>
        </p:nvSpPr>
        <p:spPr>
          <a:xfrm>
            <a:off x="368800" y="2648225"/>
            <a:ext cx="370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If type check is </a:t>
            </a:r>
            <a:r>
              <a:rPr lang="en">
                <a:latin typeface="Open Sans"/>
                <a:ea typeface="Open Sans"/>
                <a:cs typeface="Open Sans"/>
                <a:sym typeface="Open Sans"/>
              </a:rPr>
              <a:t>successful, then the checked value is automatically casted to the corresponding type.</a:t>
            </a:r>
            <a:endParaRPr>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168" name="Google Shape;1168;p63"/>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169" name="Google Shape;1169;p63"/>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170" name="Google Shape;1170;p63"/>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171" name="Google Shape;1171;p63"/>
          <p:cNvCxnSpPr>
            <a:stCxn id="1169" idx="2"/>
            <a:endCxn id="1170"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172" name="Google Shape;1172;p63"/>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173" name="Google Shape;1173;p63"/>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174" name="Google Shape;1174;p63"/>
          <p:cNvCxnSpPr>
            <a:stCxn id="1170" idx="2"/>
            <a:endCxn id="1172"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175" name="Google Shape;1175;p63"/>
          <p:cNvCxnSpPr>
            <a:stCxn id="1170" idx="2"/>
            <a:endCxn id="1173"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176" name="Google Shape;1176;p63"/>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177" name="Google Shape;1177;p63"/>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178" name="Google Shape;1178;p63"/>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179" name="Google Shape;1179;p63"/>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180" name="Google Shape;1180;p63"/>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181" name="Google Shape;1181;p63"/>
          <p:cNvCxnSpPr>
            <a:stCxn id="1173" idx="2"/>
            <a:endCxn id="1177"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182" name="Google Shape;1182;p63"/>
          <p:cNvCxnSpPr>
            <a:stCxn id="1177" idx="2"/>
            <a:endCxn id="1176"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183" name="Google Shape;1183;p63"/>
          <p:cNvCxnSpPr>
            <a:stCxn id="1176" idx="1"/>
            <a:endCxn id="1184"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185" name="Google Shape;1185;p63"/>
          <p:cNvCxnSpPr>
            <a:stCxn id="1176" idx="1"/>
            <a:endCxn id="1179"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186" name="Google Shape;1186;p63"/>
          <p:cNvCxnSpPr>
            <a:stCxn id="1179" idx="0"/>
            <a:endCxn id="1180"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187" name="Google Shape;1187;p63"/>
          <p:cNvCxnSpPr>
            <a:stCxn id="1180" idx="0"/>
            <a:endCxn id="1170"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188" name="Google Shape;1188;p63"/>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a:t>
            </a:r>
            <a:r>
              <a:rPr lang="en" sz="900">
                <a:latin typeface="Open Sans"/>
                <a:ea typeface="Open Sans"/>
                <a:cs typeface="Open Sans"/>
                <a:sym typeface="Open Sans"/>
              </a:rPr>
              <a:t>: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189" name="Google Shape;1189;p63"/>
          <p:cNvCxnSpPr>
            <a:stCxn id="1178" idx="2"/>
            <a:endCxn id="1188"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190" name="Google Shape;1190;p63"/>
          <p:cNvCxnSpPr>
            <a:stCxn id="1188" idx="3"/>
            <a:endCxn id="1172"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191" name="Google Shape;1191;p63"/>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192" name="Google Shape;1192;p63"/>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a:t>
            </a:r>
            <a:r>
              <a:rPr lang="en" sz="900">
                <a:latin typeface="Open Sans"/>
                <a:ea typeface="Open Sans"/>
                <a:cs typeface="Open Sans"/>
                <a:sym typeface="Open Sans"/>
              </a:rPr>
              <a: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193" name="Google Shape;1193;p63"/>
          <p:cNvCxnSpPr>
            <a:stCxn id="1191" idx="2"/>
            <a:endCxn id="1192"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194" name="Google Shape;1194;p63"/>
          <p:cNvCxnSpPr>
            <a:stCxn id="1172" idx="2"/>
            <a:endCxn id="1191"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195" name="Google Shape;1195;p63"/>
          <p:cNvCxnSpPr>
            <a:stCxn id="1168" idx="2"/>
            <a:endCxn id="1169"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196" name="Google Shape;1196;p63"/>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197" name="Google Shape;1197;p63"/>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198" name="Google Shape;1198;p63"/>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199" name="Google Shape;1199;p63"/>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00" name="Google Shape;1200;p63"/>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184" name="Google Shape;1184;p63"/>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201" name="Google Shape;1201;p63"/>
          <p:cNvCxnSpPr>
            <a:stCxn id="1184" idx="3"/>
            <a:endCxn id="1178"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207" name="Google Shape;1207;p64"/>
          <p:cNvSpPr/>
          <p:nvPr/>
        </p:nvSpPr>
        <p:spPr>
          <a:xfrm>
            <a:off x="7366909" y="874625"/>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208" name="Google Shape;1208;p64"/>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209" name="Google Shape;1209;p64"/>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210" name="Google Shape;1210;p64"/>
          <p:cNvCxnSpPr>
            <a:stCxn id="1208" idx="2"/>
            <a:endCxn id="1209"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211" name="Google Shape;1211;p64"/>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212" name="Google Shape;1212;p64"/>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213" name="Google Shape;1213;p64"/>
          <p:cNvCxnSpPr>
            <a:stCxn id="1209" idx="2"/>
            <a:endCxn id="1211"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14" name="Google Shape;1214;p64"/>
          <p:cNvCxnSpPr>
            <a:stCxn id="1209" idx="2"/>
            <a:endCxn id="1212"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15" name="Google Shape;1215;p64"/>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216" name="Google Shape;1216;p64"/>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17" name="Google Shape;1217;p64"/>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18" name="Google Shape;1218;p64"/>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219" name="Google Shape;1219;p64"/>
          <p:cNvCxnSpPr>
            <a:stCxn id="1212" idx="2"/>
            <a:endCxn id="1216"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220" name="Google Shape;1220;p64"/>
          <p:cNvCxnSpPr>
            <a:stCxn id="1216" idx="2"/>
            <a:endCxn id="1215"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21" name="Google Shape;1221;p64"/>
          <p:cNvCxnSpPr>
            <a:stCxn id="1215" idx="1"/>
            <a:endCxn id="1217"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222" name="Google Shape;1222;p64"/>
          <p:cNvCxnSpPr>
            <a:stCxn id="1217" idx="0"/>
            <a:endCxn id="1218"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223" name="Google Shape;1223;p64"/>
          <p:cNvCxnSpPr>
            <a:stCxn id="1218" idx="0"/>
            <a:endCxn id="1209"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224" name="Google Shape;1224;p64"/>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225" name="Google Shape;1225;p64"/>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226" name="Google Shape;1226;p64"/>
          <p:cNvCxnSpPr>
            <a:stCxn id="1224" idx="2"/>
            <a:endCxn id="1225"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227" name="Google Shape;1227;p64"/>
          <p:cNvCxnSpPr>
            <a:stCxn id="1211" idx="2"/>
            <a:endCxn id="1224"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228" name="Google Shape;1228;p64"/>
          <p:cNvCxnSpPr>
            <a:stCxn id="1207" idx="2"/>
            <a:endCxn id="1208"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229" name="Google Shape;1229;p64"/>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30" name="Google Shape;1230;p64"/>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31" name="Google Shape;1231;p64"/>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232" name="Google Shape;1232;p64"/>
          <p:cNvSpPr/>
          <p:nvPr/>
        </p:nvSpPr>
        <p:spPr>
          <a:xfrm>
            <a:off x="2943575" y="2069800"/>
            <a:ext cx="120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64"/>
          <p:cNvCxnSpPr>
            <a:stCxn id="1232" idx="3"/>
            <a:endCxn id="1207" idx="1"/>
          </p:cNvCxnSpPr>
          <p:nvPr/>
        </p:nvCxnSpPr>
        <p:spPr>
          <a:xfrm flipH="1" rot="10800000">
            <a:off x="3063875" y="1029100"/>
            <a:ext cx="4302900" cy="1137600"/>
          </a:xfrm>
          <a:prstGeom prst="curvedConnector3">
            <a:avLst>
              <a:gd fmla="val 50002" name="adj1"/>
            </a:avLst>
          </a:prstGeom>
          <a:noFill/>
          <a:ln cap="flat" cmpd="sng" w="9525">
            <a:solidFill>
              <a:schemeClr val="accent2"/>
            </a:solidFill>
            <a:prstDash val="solid"/>
            <a:round/>
            <a:headEnd len="med" w="med" type="none"/>
            <a:tailEnd len="med" w="med" type="none"/>
          </a:ln>
        </p:spPr>
      </p:cxnSp>
      <p:sp>
        <p:nvSpPr>
          <p:cNvPr id="1234" name="Google Shape;1234;p64"/>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235" name="Google Shape;1235;p64"/>
          <p:cNvCxnSpPr>
            <a:endCxn id="1236"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237" name="Google Shape;1237;p64"/>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238" name="Google Shape;1238;p64"/>
          <p:cNvCxnSpPr>
            <a:stCxn id="1234" idx="2"/>
            <a:endCxn id="1237"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39" name="Google Shape;1239;p64"/>
          <p:cNvCxnSpPr>
            <a:stCxn id="1237" idx="3"/>
            <a:endCxn id="1211"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240" name="Google Shape;1240;p64"/>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41" name="Google Shape;1241;p64"/>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36" name="Google Shape;1236;p64"/>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242" name="Google Shape;1242;p64"/>
          <p:cNvCxnSpPr>
            <a:stCxn id="1236" idx="3"/>
            <a:endCxn id="1234"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6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248" name="Google Shape;1248;p65"/>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249" name="Google Shape;1249;p65"/>
          <p:cNvSpPr/>
          <p:nvPr/>
        </p:nvSpPr>
        <p:spPr>
          <a:xfrm>
            <a:off x="7366909" y="1372713"/>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250" name="Google Shape;1250;p65"/>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251" name="Google Shape;1251;p65"/>
          <p:cNvCxnSpPr>
            <a:stCxn id="1249" idx="2"/>
            <a:endCxn id="1250"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252" name="Google Shape;1252;p65"/>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253" name="Google Shape;1253;p65"/>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254" name="Google Shape;1254;p65"/>
          <p:cNvCxnSpPr>
            <a:stCxn id="1250" idx="2"/>
            <a:endCxn id="1252"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55" name="Google Shape;1255;p65"/>
          <p:cNvCxnSpPr>
            <a:stCxn id="1250" idx="2"/>
            <a:endCxn id="1253"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56" name="Google Shape;1256;p65"/>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257" name="Google Shape;1257;p65"/>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58" name="Google Shape;1258;p65"/>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59" name="Google Shape;1259;p65"/>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260" name="Google Shape;1260;p65"/>
          <p:cNvCxnSpPr>
            <a:stCxn id="1253" idx="2"/>
            <a:endCxn id="1257"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261" name="Google Shape;1261;p65"/>
          <p:cNvCxnSpPr>
            <a:stCxn id="1257" idx="2"/>
            <a:endCxn id="1256"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62" name="Google Shape;1262;p65"/>
          <p:cNvCxnSpPr>
            <a:stCxn id="1256" idx="1"/>
            <a:endCxn id="1258"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263" name="Google Shape;1263;p65"/>
          <p:cNvCxnSpPr>
            <a:stCxn id="1258" idx="0"/>
            <a:endCxn id="1259"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264" name="Google Shape;1264;p65"/>
          <p:cNvCxnSpPr>
            <a:stCxn id="1259" idx="0"/>
            <a:endCxn id="1250"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265" name="Google Shape;1265;p65"/>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266" name="Google Shape;1266;p65"/>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267" name="Google Shape;1267;p65"/>
          <p:cNvCxnSpPr>
            <a:stCxn id="1265" idx="2"/>
            <a:endCxn id="1266"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268" name="Google Shape;1268;p65"/>
          <p:cNvCxnSpPr>
            <a:stCxn id="1252" idx="2"/>
            <a:endCxn id="1265"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269" name="Google Shape;1269;p65"/>
          <p:cNvCxnSpPr>
            <a:stCxn id="1248" idx="2"/>
            <a:endCxn id="1249"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270" name="Google Shape;1270;p65"/>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71" name="Google Shape;1271;p65"/>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72" name="Google Shape;1272;p65"/>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273" name="Google Shape;1273;p65"/>
          <p:cNvSpPr/>
          <p:nvPr/>
        </p:nvSpPr>
        <p:spPr>
          <a:xfrm>
            <a:off x="638300" y="2349500"/>
            <a:ext cx="483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4" name="Google Shape;1274;p65"/>
          <p:cNvCxnSpPr>
            <a:stCxn id="1273" idx="3"/>
            <a:endCxn id="1249" idx="1"/>
          </p:cNvCxnSpPr>
          <p:nvPr/>
        </p:nvCxnSpPr>
        <p:spPr>
          <a:xfrm flipH="1" rot="10800000">
            <a:off x="1121600" y="1527200"/>
            <a:ext cx="6245400" cy="919200"/>
          </a:xfrm>
          <a:prstGeom prst="curvedConnector3">
            <a:avLst>
              <a:gd fmla="val 49999" name="adj1"/>
            </a:avLst>
          </a:prstGeom>
          <a:noFill/>
          <a:ln cap="flat" cmpd="sng" w="9525">
            <a:solidFill>
              <a:schemeClr val="accent2"/>
            </a:solidFill>
            <a:prstDash val="solid"/>
            <a:round/>
            <a:headEnd len="med" w="med" type="none"/>
            <a:tailEnd len="med" w="med" type="none"/>
          </a:ln>
        </p:spPr>
      </p:cxnSp>
      <p:sp>
        <p:nvSpPr>
          <p:cNvPr id="1275" name="Google Shape;1275;p65"/>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276" name="Google Shape;1276;p65"/>
          <p:cNvCxnSpPr>
            <a:endCxn id="1277"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278" name="Google Shape;1278;p65"/>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279" name="Google Shape;1279;p65"/>
          <p:cNvCxnSpPr>
            <a:stCxn id="1275" idx="2"/>
            <a:endCxn id="1278"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80" name="Google Shape;1280;p65"/>
          <p:cNvCxnSpPr>
            <a:stCxn id="1278" idx="3"/>
            <a:endCxn id="1252"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281" name="Google Shape;1281;p65"/>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82" name="Google Shape;1282;p65"/>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77" name="Google Shape;1277;p65"/>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283" name="Google Shape;1283;p65"/>
          <p:cNvCxnSpPr>
            <a:stCxn id="1277" idx="3"/>
            <a:endCxn id="1275"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6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289" name="Google Shape;1289;p66"/>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290" name="Google Shape;1290;p66"/>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291" name="Google Shape;1291;p66"/>
          <p:cNvSpPr/>
          <p:nvPr/>
        </p:nvSpPr>
        <p:spPr>
          <a:xfrm>
            <a:off x="6434603" y="1870806"/>
            <a:ext cx="1429200" cy="309000"/>
          </a:xfrm>
          <a:prstGeom prst="roundRect">
            <a:avLst>
              <a:gd fmla="val 31890"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292" name="Google Shape;1292;p66"/>
          <p:cNvCxnSpPr>
            <a:stCxn id="1290" idx="2"/>
            <a:endCxn id="1291"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293" name="Google Shape;1293;p66"/>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294" name="Google Shape;1294;p66"/>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295" name="Google Shape;1295;p66"/>
          <p:cNvCxnSpPr>
            <a:stCxn id="1291" idx="2"/>
            <a:endCxn id="1293"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96" name="Google Shape;1296;p66"/>
          <p:cNvCxnSpPr>
            <a:stCxn id="1291" idx="2"/>
            <a:endCxn id="1294"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97" name="Google Shape;1297;p66"/>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298" name="Google Shape;1298;p66"/>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99" name="Google Shape;1299;p66"/>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00" name="Google Shape;1300;p66"/>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301" name="Google Shape;1301;p66"/>
          <p:cNvCxnSpPr>
            <a:stCxn id="1294" idx="2"/>
            <a:endCxn id="1298"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302" name="Google Shape;1302;p66"/>
          <p:cNvCxnSpPr>
            <a:stCxn id="1298" idx="2"/>
            <a:endCxn id="1297"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03" name="Google Shape;1303;p66"/>
          <p:cNvCxnSpPr>
            <a:stCxn id="1297" idx="1"/>
            <a:endCxn id="1299"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304" name="Google Shape;1304;p66"/>
          <p:cNvCxnSpPr>
            <a:stCxn id="1299" idx="0"/>
            <a:endCxn id="1300"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305" name="Google Shape;1305;p66"/>
          <p:cNvCxnSpPr>
            <a:stCxn id="1300" idx="0"/>
            <a:endCxn id="1291"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306" name="Google Shape;1306;p66"/>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307" name="Google Shape;1307;p66"/>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308" name="Google Shape;1308;p66"/>
          <p:cNvCxnSpPr>
            <a:stCxn id="1306" idx="2"/>
            <a:endCxn id="1307"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309" name="Google Shape;1309;p66"/>
          <p:cNvCxnSpPr>
            <a:stCxn id="1293" idx="2"/>
            <a:endCxn id="1306"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310" name="Google Shape;1310;p66"/>
          <p:cNvCxnSpPr>
            <a:stCxn id="1289" idx="2"/>
            <a:endCxn id="1290"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311" name="Google Shape;1311;p66"/>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12" name="Google Shape;1312;p66"/>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13" name="Google Shape;1313;p66"/>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314" name="Google Shape;1314;p66"/>
          <p:cNvSpPr/>
          <p:nvPr/>
        </p:nvSpPr>
        <p:spPr>
          <a:xfrm>
            <a:off x="1220800" y="2349500"/>
            <a:ext cx="5268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66"/>
          <p:cNvCxnSpPr>
            <a:stCxn id="1314" idx="3"/>
            <a:endCxn id="1291" idx="0"/>
          </p:cNvCxnSpPr>
          <p:nvPr/>
        </p:nvCxnSpPr>
        <p:spPr>
          <a:xfrm flipH="1" rot="10800000">
            <a:off x="1747600" y="1870700"/>
            <a:ext cx="5401500" cy="575700"/>
          </a:xfrm>
          <a:prstGeom prst="curvedConnector4">
            <a:avLst>
              <a:gd fmla="val 43386" name="adj1"/>
              <a:gd fmla="val 141344" name="adj2"/>
            </a:avLst>
          </a:prstGeom>
          <a:noFill/>
          <a:ln cap="flat" cmpd="sng" w="9525">
            <a:solidFill>
              <a:schemeClr val="accent2"/>
            </a:solidFill>
            <a:prstDash val="solid"/>
            <a:round/>
            <a:headEnd len="med" w="med" type="none"/>
            <a:tailEnd len="med" w="med" type="none"/>
          </a:ln>
        </p:spPr>
      </p:cxnSp>
      <p:sp>
        <p:nvSpPr>
          <p:cNvPr id="1316" name="Google Shape;1316;p66"/>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317" name="Google Shape;1317;p66"/>
          <p:cNvCxnSpPr>
            <a:endCxn id="1318"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319" name="Google Shape;1319;p66"/>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320" name="Google Shape;1320;p66"/>
          <p:cNvCxnSpPr>
            <a:stCxn id="1316" idx="2"/>
            <a:endCxn id="1319"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21" name="Google Shape;1321;p66"/>
          <p:cNvCxnSpPr>
            <a:stCxn id="1319" idx="3"/>
            <a:endCxn id="1293"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322" name="Google Shape;1322;p66"/>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23" name="Google Shape;1323;p66"/>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18" name="Google Shape;1318;p66"/>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324" name="Google Shape;1324;p66"/>
          <p:cNvCxnSpPr>
            <a:stCxn id="1318" idx="3"/>
            <a:endCxn id="1316"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6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330" name="Google Shape;1330;p67"/>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331" name="Google Shape;1331;p67"/>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332" name="Google Shape;1332;p67"/>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333" name="Google Shape;1333;p67"/>
          <p:cNvCxnSpPr>
            <a:stCxn id="1331" idx="2"/>
            <a:endCxn id="1332"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334" name="Google Shape;1334;p67"/>
          <p:cNvSpPr/>
          <p:nvPr/>
        </p:nvSpPr>
        <p:spPr>
          <a:xfrm>
            <a:off x="7367194" y="2526551"/>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335" name="Google Shape;1335;p67"/>
          <p:cNvSpPr/>
          <p:nvPr/>
        </p:nvSpPr>
        <p:spPr>
          <a:xfrm>
            <a:off x="5502500" y="2535168"/>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336" name="Google Shape;1336;p67"/>
          <p:cNvCxnSpPr>
            <a:stCxn id="1332" idx="2"/>
            <a:endCxn id="1334"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337" name="Google Shape;1337;p67"/>
          <p:cNvCxnSpPr>
            <a:stCxn id="1332" idx="2"/>
            <a:endCxn id="1335"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338" name="Google Shape;1338;p67"/>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339" name="Google Shape;1339;p67"/>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40" name="Google Shape;1340;p67"/>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41" name="Google Shape;1341;p67"/>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342" name="Google Shape;1342;p67"/>
          <p:cNvCxnSpPr>
            <a:stCxn id="1335" idx="2"/>
            <a:endCxn id="1339"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343" name="Google Shape;1343;p67"/>
          <p:cNvCxnSpPr>
            <a:stCxn id="1339" idx="2"/>
            <a:endCxn id="1338"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44" name="Google Shape;1344;p67"/>
          <p:cNvCxnSpPr>
            <a:stCxn id="1338" idx="1"/>
            <a:endCxn id="1340"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345" name="Google Shape;1345;p67"/>
          <p:cNvCxnSpPr>
            <a:stCxn id="1340" idx="0"/>
            <a:endCxn id="1341"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346" name="Google Shape;1346;p67"/>
          <p:cNvCxnSpPr>
            <a:stCxn id="1341" idx="0"/>
            <a:endCxn id="1332"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347" name="Google Shape;1347;p67"/>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348" name="Google Shape;1348;p67"/>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349" name="Google Shape;1349;p67"/>
          <p:cNvCxnSpPr>
            <a:stCxn id="1347" idx="2"/>
            <a:endCxn id="1348"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350" name="Google Shape;1350;p67"/>
          <p:cNvCxnSpPr>
            <a:stCxn id="1334" idx="2"/>
            <a:endCxn id="1347"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351" name="Google Shape;1351;p67"/>
          <p:cNvCxnSpPr>
            <a:stCxn id="1330" idx="2"/>
            <a:endCxn id="1331"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352" name="Google Shape;1352;p67"/>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53" name="Google Shape;1353;p67"/>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54" name="Google Shape;1354;p67"/>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355" name="Google Shape;1355;p67"/>
          <p:cNvSpPr/>
          <p:nvPr/>
        </p:nvSpPr>
        <p:spPr>
          <a:xfrm>
            <a:off x="1828800" y="2349500"/>
            <a:ext cx="123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6" name="Google Shape;1356;p67"/>
          <p:cNvCxnSpPr>
            <a:stCxn id="1355" idx="3"/>
            <a:endCxn id="1335" idx="1"/>
          </p:cNvCxnSpPr>
          <p:nvPr/>
        </p:nvCxnSpPr>
        <p:spPr>
          <a:xfrm>
            <a:off x="1952100" y="2446400"/>
            <a:ext cx="3550500" cy="243300"/>
          </a:xfrm>
          <a:prstGeom prst="curvedConnector3">
            <a:avLst>
              <a:gd fmla="val 49999" name="adj1"/>
            </a:avLst>
          </a:prstGeom>
          <a:noFill/>
          <a:ln cap="flat" cmpd="sng" w="9525">
            <a:solidFill>
              <a:schemeClr val="accent2"/>
            </a:solidFill>
            <a:prstDash val="solid"/>
            <a:round/>
            <a:headEnd len="med" w="med" type="none"/>
            <a:tailEnd len="med" w="med" type="none"/>
          </a:ln>
        </p:spPr>
      </p:cxnSp>
      <p:sp>
        <p:nvSpPr>
          <p:cNvPr id="1357" name="Google Shape;1357;p67"/>
          <p:cNvSpPr/>
          <p:nvPr/>
        </p:nvSpPr>
        <p:spPr>
          <a:xfrm>
            <a:off x="753550" y="3716975"/>
            <a:ext cx="123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67"/>
          <p:cNvCxnSpPr>
            <a:stCxn id="1357" idx="3"/>
            <a:endCxn id="1334" idx="1"/>
          </p:cNvCxnSpPr>
          <p:nvPr/>
        </p:nvCxnSpPr>
        <p:spPr>
          <a:xfrm flipH="1" rot="10800000">
            <a:off x="876850" y="2681075"/>
            <a:ext cx="6490200" cy="11328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359" name="Google Shape;1359;p67"/>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360" name="Google Shape;1360;p67"/>
          <p:cNvCxnSpPr>
            <a:endCxn id="1361"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362" name="Google Shape;1362;p67"/>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363" name="Google Shape;1363;p67"/>
          <p:cNvCxnSpPr>
            <a:stCxn id="1359" idx="2"/>
            <a:endCxn id="1362"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64" name="Google Shape;1364;p67"/>
          <p:cNvCxnSpPr>
            <a:stCxn id="1362" idx="3"/>
            <a:endCxn id="1334"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365" name="Google Shape;1365;p67"/>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66" name="Google Shape;1366;p67"/>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61" name="Google Shape;1361;p67"/>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367" name="Google Shape;1367;p67"/>
          <p:cNvCxnSpPr>
            <a:stCxn id="1361" idx="3"/>
            <a:endCxn id="1359"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6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373" name="Google Shape;1373;p68"/>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374" name="Google Shape;1374;p68"/>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375" name="Google Shape;1375;p68"/>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376" name="Google Shape;1376;p68"/>
          <p:cNvCxnSpPr>
            <a:stCxn id="1374" idx="2"/>
            <a:endCxn id="1375"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377" name="Google Shape;1377;p68"/>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378" name="Google Shape;1378;p68"/>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379" name="Google Shape;1379;p68"/>
          <p:cNvCxnSpPr>
            <a:stCxn id="1375" idx="2"/>
            <a:endCxn id="1377"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380" name="Google Shape;1380;p68"/>
          <p:cNvCxnSpPr>
            <a:stCxn id="1375" idx="2"/>
            <a:endCxn id="1378"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381" name="Google Shape;1381;p68"/>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382" name="Google Shape;1382;p68"/>
          <p:cNvSpPr/>
          <p:nvPr/>
        </p:nvSpPr>
        <p:spPr>
          <a:xfrm>
            <a:off x="5502500" y="3026035"/>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83" name="Google Shape;1383;p68"/>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84" name="Google Shape;1384;p68"/>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385" name="Google Shape;1385;p68"/>
          <p:cNvCxnSpPr>
            <a:stCxn id="1378" idx="2"/>
            <a:endCxn id="1382"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386" name="Google Shape;1386;p68"/>
          <p:cNvCxnSpPr>
            <a:stCxn id="1382" idx="2"/>
            <a:endCxn id="1381"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87" name="Google Shape;1387;p68"/>
          <p:cNvCxnSpPr>
            <a:stCxn id="1381" idx="1"/>
            <a:endCxn id="1383"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388" name="Google Shape;1388;p68"/>
          <p:cNvCxnSpPr>
            <a:stCxn id="1383" idx="0"/>
            <a:endCxn id="1384"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389" name="Google Shape;1389;p68"/>
          <p:cNvCxnSpPr>
            <a:stCxn id="1384" idx="0"/>
            <a:endCxn id="1375"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390" name="Google Shape;1390;p68"/>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391" name="Google Shape;1391;p68"/>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392" name="Google Shape;1392;p68"/>
          <p:cNvCxnSpPr>
            <a:stCxn id="1390" idx="2"/>
            <a:endCxn id="1391"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393" name="Google Shape;1393;p68"/>
          <p:cNvCxnSpPr>
            <a:stCxn id="1377" idx="2"/>
            <a:endCxn id="1390"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394" name="Google Shape;1394;p68"/>
          <p:cNvCxnSpPr>
            <a:stCxn id="1373" idx="2"/>
            <a:endCxn id="1374"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395" name="Google Shape;1395;p68"/>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96" name="Google Shape;1396;p68"/>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97" name="Google Shape;1397;p68"/>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398" name="Google Shape;1398;p68"/>
          <p:cNvSpPr/>
          <p:nvPr/>
        </p:nvSpPr>
        <p:spPr>
          <a:xfrm>
            <a:off x="1010800" y="2616025"/>
            <a:ext cx="2178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9" name="Google Shape;1399;p68"/>
          <p:cNvCxnSpPr>
            <a:stCxn id="1398" idx="3"/>
            <a:endCxn id="1382" idx="1"/>
          </p:cNvCxnSpPr>
          <p:nvPr/>
        </p:nvCxnSpPr>
        <p:spPr>
          <a:xfrm>
            <a:off x="1228600" y="2712925"/>
            <a:ext cx="4273800" cy="4677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400" name="Google Shape;1400;p68"/>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401" name="Google Shape;1401;p68"/>
          <p:cNvCxnSpPr>
            <a:endCxn id="1402"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403" name="Google Shape;1403;p68"/>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404" name="Google Shape;1404;p68"/>
          <p:cNvCxnSpPr>
            <a:stCxn id="1400" idx="2"/>
            <a:endCxn id="1403"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05" name="Google Shape;1405;p68"/>
          <p:cNvCxnSpPr>
            <a:stCxn id="1403" idx="3"/>
            <a:endCxn id="1377"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406" name="Google Shape;1406;p68"/>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07" name="Google Shape;1407;p68"/>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02" name="Google Shape;1402;p68"/>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408" name="Google Shape;1408;p68"/>
          <p:cNvCxnSpPr>
            <a:stCxn id="1402" idx="3"/>
            <a:endCxn id="1400"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2400"/>
              <a:buFont typeface="Arial"/>
              <a:buNone/>
            </a:pPr>
            <a:r>
              <a:rPr lang="en"/>
              <a:t>Memory organisation</a:t>
            </a:r>
            <a:endParaRPr/>
          </a:p>
        </p:txBody>
      </p:sp>
      <p:sp>
        <p:nvSpPr>
          <p:cNvPr id="88" name="Google Shape;88;p15"/>
          <p:cNvSpPr txBox="1"/>
          <p:nvPr>
            <p:ph idx="1" type="body"/>
          </p:nvPr>
        </p:nvSpPr>
        <p:spPr>
          <a:xfrm>
            <a:off x="208500" y="1335025"/>
            <a:ext cx="8503800" cy="3571200"/>
          </a:xfrm>
          <a:prstGeom prst="rect">
            <a:avLst/>
          </a:prstGeom>
          <a:noFill/>
          <a:ln>
            <a:noFill/>
          </a:ln>
        </p:spPr>
        <p:txBody>
          <a:bodyPr anchorCtr="0" anchor="t" bIns="0" lIns="0" spcFirstLastPara="1" rIns="0" wrap="square" tIns="73150">
            <a:noAutofit/>
          </a:bodyPr>
          <a:lstStyle/>
          <a:p>
            <a:pPr indent="0" lvl="0" marL="0" marR="365334" rtl="0" algn="l">
              <a:lnSpc>
                <a:spcPct val="111250"/>
              </a:lnSpc>
              <a:spcBef>
                <a:spcPts val="0"/>
              </a:spcBef>
              <a:spcAft>
                <a:spcPts val="0"/>
              </a:spcAft>
              <a:buNone/>
            </a:pPr>
            <a:r>
              <a:rPr lang="en"/>
              <a:t>JVM memory is divided into two parts:</a:t>
            </a:r>
            <a:endParaRPr/>
          </a:p>
          <a:p>
            <a:pPr indent="-317500" lvl="0" marL="457200" marR="365334" rtl="0" algn="l">
              <a:lnSpc>
                <a:spcPct val="111250"/>
              </a:lnSpc>
              <a:spcBef>
                <a:spcPts val="780"/>
              </a:spcBef>
              <a:spcAft>
                <a:spcPts val="0"/>
              </a:spcAft>
              <a:buSzPts val="1400"/>
              <a:buChar char="●"/>
            </a:pPr>
            <a:r>
              <a:rPr lang="en"/>
              <a:t>Static memory, or non-heap memory, is created when the JVM starts, and it primarily stores class structures, fields, method data, and the code for methods and constructors.</a:t>
            </a:r>
            <a:endParaRPr/>
          </a:p>
          <a:p>
            <a:pPr indent="-317500" lvl="1" marL="914400" marR="365334" rtl="0" algn="l">
              <a:lnSpc>
                <a:spcPct val="115000"/>
              </a:lnSpc>
              <a:spcBef>
                <a:spcPts val="780"/>
              </a:spcBef>
              <a:spcAft>
                <a:spcPts val="0"/>
              </a:spcAft>
              <a:buSzPts val="1400"/>
              <a:buChar char="○"/>
            </a:pPr>
            <a:r>
              <a:rPr lang="en"/>
              <a:t>Loaded classes</a:t>
            </a:r>
            <a:endParaRPr/>
          </a:p>
          <a:p>
            <a:pPr indent="-317500" lvl="1" marL="914400" marR="365334" rtl="0" algn="l">
              <a:lnSpc>
                <a:spcPct val="115000"/>
              </a:lnSpc>
              <a:spcBef>
                <a:spcPts val="0"/>
              </a:spcBef>
              <a:spcAft>
                <a:spcPts val="0"/>
              </a:spcAft>
              <a:buSzPts val="1400"/>
              <a:buChar char="○"/>
            </a:pPr>
            <a:r>
              <a:rPr lang="en"/>
              <a:t>Stacks of all threads</a:t>
            </a:r>
            <a:endParaRPr/>
          </a:p>
          <a:p>
            <a:pPr indent="-317500" lvl="1" marL="914400" marR="365334" rtl="0" algn="l">
              <a:lnSpc>
                <a:spcPct val="111250"/>
              </a:lnSpc>
              <a:spcBef>
                <a:spcPts val="0"/>
              </a:spcBef>
              <a:spcAft>
                <a:spcPts val="0"/>
              </a:spcAft>
              <a:buSzPts val="1400"/>
              <a:buChar char="○"/>
            </a:pPr>
            <a:r>
              <a:rPr lang="en"/>
              <a:t>Service memory for the JVM itself </a:t>
            </a:r>
            <a:endParaRPr/>
          </a:p>
          <a:p>
            <a:pPr indent="-317500" lvl="1" marL="914400" marR="365334" rtl="0" algn="l">
              <a:lnSpc>
                <a:spcPct val="111250"/>
              </a:lnSpc>
              <a:spcBef>
                <a:spcPts val="70"/>
              </a:spcBef>
              <a:spcAft>
                <a:spcPts val="0"/>
              </a:spcAft>
              <a:buSzPts val="1400"/>
              <a:buChar char="○"/>
            </a:pPr>
            <a:r>
              <a:rPr lang="en"/>
              <a:t>Small – roughly 1024 KB for stacks </a:t>
            </a:r>
            <a:endParaRPr/>
          </a:p>
          <a:p>
            <a:pPr indent="-317500" lvl="0" marL="457200" marR="365334" rtl="0" algn="l">
              <a:lnSpc>
                <a:spcPct val="111250"/>
              </a:lnSpc>
              <a:spcBef>
                <a:spcPts val="800"/>
              </a:spcBef>
              <a:spcAft>
                <a:spcPts val="0"/>
              </a:spcAft>
              <a:buSzPts val="1400"/>
              <a:buChar char="●"/>
            </a:pPr>
            <a:r>
              <a:rPr lang="en"/>
              <a:t>Heap memory</a:t>
            </a:r>
            <a:r>
              <a:rPr lang="en"/>
              <a:t> is the runtime data area shared among all JVM threads, and it is used  to allocate memory for all Java objects.</a:t>
            </a:r>
            <a:endParaRPr/>
          </a:p>
          <a:p>
            <a:pPr indent="-317500" lvl="1" marL="914400" marR="3237230" rtl="0" algn="l">
              <a:lnSpc>
                <a:spcPct val="111250"/>
              </a:lnSpc>
              <a:spcBef>
                <a:spcPts val="780"/>
              </a:spcBef>
              <a:spcAft>
                <a:spcPts val="0"/>
              </a:spcAft>
              <a:buSzPts val="1400"/>
              <a:buChar char="○"/>
            </a:pPr>
            <a:r>
              <a:rPr lang="en"/>
              <a:t>All objects created during a program’s execution </a:t>
            </a:r>
            <a:endParaRPr/>
          </a:p>
          <a:p>
            <a:pPr indent="-317500" lvl="1" marL="914400" marR="365334" rtl="0" algn="l">
              <a:lnSpc>
                <a:spcPct val="111250"/>
              </a:lnSpc>
              <a:spcBef>
                <a:spcPts val="780"/>
              </a:spcBef>
              <a:spcAft>
                <a:spcPts val="12625"/>
              </a:spcAft>
              <a:buSzPts val="1400"/>
              <a:buChar char="○"/>
            </a:pPr>
            <a:r>
              <a:rPr lang="en"/>
              <a:t>Large – from several MB up to several TB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6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414" name="Google Shape;1414;p69"/>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415" name="Google Shape;1415;p69"/>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416" name="Google Shape;1416;p69"/>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417" name="Google Shape;1417;p69"/>
          <p:cNvCxnSpPr>
            <a:stCxn id="1415" idx="2"/>
            <a:endCxn id="1416"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418" name="Google Shape;1418;p69"/>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419" name="Google Shape;1419;p69"/>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420" name="Google Shape;1420;p69"/>
          <p:cNvCxnSpPr>
            <a:stCxn id="1416" idx="2"/>
            <a:endCxn id="1418"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421" name="Google Shape;1421;p69"/>
          <p:cNvCxnSpPr>
            <a:stCxn id="1416" idx="2"/>
            <a:endCxn id="1419"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422" name="Google Shape;1422;p69"/>
          <p:cNvSpPr/>
          <p:nvPr/>
        </p:nvSpPr>
        <p:spPr>
          <a:xfrm>
            <a:off x="5501929" y="3525532"/>
            <a:ext cx="1429200" cy="309000"/>
          </a:xfrm>
          <a:prstGeom prst="roundRect">
            <a:avLst>
              <a:gd fmla="val 31890"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423" name="Google Shape;1423;p69"/>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24" name="Google Shape;1424;p69"/>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25" name="Google Shape;1425;p69"/>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426" name="Google Shape;1426;p69"/>
          <p:cNvCxnSpPr>
            <a:stCxn id="1419" idx="2"/>
            <a:endCxn id="1423"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427" name="Google Shape;1427;p69"/>
          <p:cNvCxnSpPr>
            <a:stCxn id="1423" idx="2"/>
            <a:endCxn id="1422"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28" name="Google Shape;1428;p69"/>
          <p:cNvCxnSpPr>
            <a:stCxn id="1422" idx="1"/>
            <a:endCxn id="1424"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429" name="Google Shape;1429;p69"/>
          <p:cNvCxnSpPr>
            <a:stCxn id="1424" idx="0"/>
            <a:endCxn id="1425"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430" name="Google Shape;1430;p69"/>
          <p:cNvCxnSpPr>
            <a:stCxn id="1425" idx="0"/>
            <a:endCxn id="1416"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431" name="Google Shape;1431;p69"/>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432" name="Google Shape;1432;p69"/>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433" name="Google Shape;1433;p69"/>
          <p:cNvCxnSpPr>
            <a:stCxn id="1431" idx="2"/>
            <a:endCxn id="1432"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434" name="Google Shape;1434;p69"/>
          <p:cNvCxnSpPr>
            <a:stCxn id="1418" idx="2"/>
            <a:endCxn id="1431"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435" name="Google Shape;1435;p69"/>
          <p:cNvCxnSpPr>
            <a:stCxn id="1414" idx="2"/>
            <a:endCxn id="1415"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436" name="Google Shape;1436;p69"/>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37" name="Google Shape;1437;p69"/>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38" name="Google Shape;1438;p69"/>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439" name="Google Shape;1439;p69"/>
          <p:cNvSpPr/>
          <p:nvPr/>
        </p:nvSpPr>
        <p:spPr>
          <a:xfrm>
            <a:off x="1307575" y="2616025"/>
            <a:ext cx="2619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0" name="Google Shape;1440;p69"/>
          <p:cNvCxnSpPr>
            <a:stCxn id="1439" idx="3"/>
            <a:endCxn id="1422" idx="2"/>
          </p:cNvCxnSpPr>
          <p:nvPr/>
        </p:nvCxnSpPr>
        <p:spPr>
          <a:xfrm>
            <a:off x="1569475" y="2712925"/>
            <a:ext cx="4647000" cy="1121700"/>
          </a:xfrm>
          <a:prstGeom prst="curvedConnector4">
            <a:avLst>
              <a:gd fmla="val 42312" name="adj1"/>
              <a:gd fmla="val 121221" name="adj2"/>
            </a:avLst>
          </a:prstGeom>
          <a:noFill/>
          <a:ln cap="flat" cmpd="sng" w="9525">
            <a:solidFill>
              <a:schemeClr val="accent2"/>
            </a:solidFill>
            <a:prstDash val="solid"/>
            <a:round/>
            <a:headEnd len="med" w="med" type="none"/>
            <a:tailEnd len="med" w="med" type="none"/>
          </a:ln>
        </p:spPr>
      </p:cxnSp>
      <p:sp>
        <p:nvSpPr>
          <p:cNvPr id="1441" name="Google Shape;1441;p69"/>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442" name="Google Shape;1442;p69"/>
          <p:cNvCxnSpPr>
            <a:endCxn id="1443"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444" name="Google Shape;1444;p69"/>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445" name="Google Shape;1445;p69"/>
          <p:cNvCxnSpPr>
            <a:stCxn id="1441" idx="2"/>
            <a:endCxn id="1444"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46" name="Google Shape;1446;p69"/>
          <p:cNvCxnSpPr>
            <a:stCxn id="1444" idx="3"/>
            <a:endCxn id="1418"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447" name="Google Shape;1447;p69"/>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48" name="Google Shape;1448;p69"/>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43" name="Google Shape;1443;p69"/>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449" name="Google Shape;1449;p69"/>
          <p:cNvCxnSpPr>
            <a:stCxn id="1443" idx="3"/>
            <a:endCxn id="1441"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7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455" name="Google Shape;1455;p70"/>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456" name="Google Shape;1456;p70"/>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457" name="Google Shape;1457;p70"/>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458" name="Google Shape;1458;p70"/>
          <p:cNvCxnSpPr>
            <a:stCxn id="1456" idx="2"/>
            <a:endCxn id="1457"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459" name="Google Shape;1459;p70"/>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460" name="Google Shape;1460;p70"/>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461" name="Google Shape;1461;p70"/>
          <p:cNvCxnSpPr>
            <a:stCxn id="1457" idx="2"/>
            <a:endCxn id="1459"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462" name="Google Shape;1462;p70"/>
          <p:cNvCxnSpPr>
            <a:stCxn id="1457" idx="2"/>
            <a:endCxn id="1460"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463" name="Google Shape;1463;p70"/>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464" name="Google Shape;1464;p70"/>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65" name="Google Shape;1465;p70"/>
          <p:cNvSpPr/>
          <p:nvPr/>
        </p:nvSpPr>
        <p:spPr>
          <a:xfrm>
            <a:off x="3637774" y="3026024"/>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66" name="Google Shape;1466;p70"/>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chemeClr val="dk1"/>
                </a:solidFill>
                <a:latin typeface="Open Sans"/>
                <a:ea typeface="Open Sans"/>
                <a:cs typeface="Open Sans"/>
                <a:sym typeface="Open Sans"/>
              </a:rPr>
              <a:t>loop block</a:t>
            </a:r>
            <a:endParaRPr sz="900">
              <a:solidFill>
                <a:srgbClr val="0033B3"/>
              </a:solidFill>
              <a:latin typeface="JetBrains Mono"/>
              <a:ea typeface="JetBrains Mono"/>
              <a:cs typeface="JetBrains Mono"/>
              <a:sym typeface="JetBrains Mono"/>
            </a:endParaRPr>
          </a:p>
        </p:txBody>
      </p:sp>
      <p:cxnSp>
        <p:nvCxnSpPr>
          <p:cNvPr id="1467" name="Google Shape;1467;p70"/>
          <p:cNvCxnSpPr>
            <a:stCxn id="1460" idx="2"/>
            <a:endCxn id="1464"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468" name="Google Shape;1468;p70"/>
          <p:cNvCxnSpPr>
            <a:stCxn id="1464" idx="2"/>
            <a:endCxn id="1463"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69" name="Google Shape;1469;p70"/>
          <p:cNvCxnSpPr>
            <a:stCxn id="1463" idx="1"/>
            <a:endCxn id="1465"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470" name="Google Shape;1470;p70"/>
          <p:cNvCxnSpPr>
            <a:stCxn id="1465" idx="0"/>
            <a:endCxn id="1466"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471" name="Google Shape;1471;p70"/>
          <p:cNvCxnSpPr>
            <a:stCxn id="1466" idx="0"/>
            <a:endCxn id="1457"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472" name="Google Shape;1472;p70"/>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473" name="Google Shape;1473;p70"/>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474" name="Google Shape;1474;p70"/>
          <p:cNvCxnSpPr>
            <a:stCxn id="1472" idx="2"/>
            <a:endCxn id="1473"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475" name="Google Shape;1475;p70"/>
          <p:cNvCxnSpPr>
            <a:stCxn id="1459" idx="2"/>
            <a:endCxn id="1472"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476" name="Google Shape;1476;p70"/>
          <p:cNvCxnSpPr>
            <a:stCxn id="1455" idx="2"/>
            <a:endCxn id="1456"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477" name="Google Shape;1477;p70"/>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78" name="Google Shape;1478;p70"/>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79" name="Google Shape;1479;p70"/>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480" name="Google Shape;1480;p70"/>
          <p:cNvSpPr/>
          <p:nvPr/>
        </p:nvSpPr>
        <p:spPr>
          <a:xfrm>
            <a:off x="1646250" y="2616025"/>
            <a:ext cx="12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1" name="Google Shape;1481;p70"/>
          <p:cNvCxnSpPr>
            <a:stCxn id="1480" idx="3"/>
            <a:endCxn id="1482" idx="1"/>
          </p:cNvCxnSpPr>
          <p:nvPr/>
        </p:nvCxnSpPr>
        <p:spPr>
          <a:xfrm>
            <a:off x="1773750" y="2712925"/>
            <a:ext cx="1863900" cy="1466700"/>
          </a:xfrm>
          <a:prstGeom prst="curvedConnector3">
            <a:avLst>
              <a:gd fmla="val 50003" name="adj1"/>
            </a:avLst>
          </a:prstGeom>
          <a:noFill/>
          <a:ln cap="flat" cmpd="sng" w="9525">
            <a:solidFill>
              <a:schemeClr val="accent2"/>
            </a:solidFill>
            <a:prstDash val="solid"/>
            <a:round/>
            <a:headEnd len="med" w="med" type="none"/>
            <a:tailEnd len="med" w="med" type="none"/>
          </a:ln>
        </p:spPr>
      </p:cxnSp>
      <p:sp>
        <p:nvSpPr>
          <p:cNvPr id="1483" name="Google Shape;1483;p70"/>
          <p:cNvSpPr/>
          <p:nvPr/>
        </p:nvSpPr>
        <p:spPr>
          <a:xfrm>
            <a:off x="1129400" y="3441650"/>
            <a:ext cx="12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70"/>
          <p:cNvCxnSpPr>
            <a:stCxn id="1483" idx="3"/>
            <a:endCxn id="1465" idx="1"/>
          </p:cNvCxnSpPr>
          <p:nvPr/>
        </p:nvCxnSpPr>
        <p:spPr>
          <a:xfrm flipH="1" rot="10800000">
            <a:off x="1256900" y="3180650"/>
            <a:ext cx="2380800" cy="357900"/>
          </a:xfrm>
          <a:prstGeom prst="curvedConnector3">
            <a:avLst>
              <a:gd fmla="val 50002" name="adj1"/>
            </a:avLst>
          </a:prstGeom>
          <a:noFill/>
          <a:ln cap="flat" cmpd="sng" w="9525">
            <a:solidFill>
              <a:schemeClr val="accent2"/>
            </a:solidFill>
            <a:prstDash val="solid"/>
            <a:round/>
            <a:headEnd len="med" w="med" type="none"/>
            <a:tailEnd len="med" w="med" type="none"/>
          </a:ln>
        </p:spPr>
      </p:cxnSp>
      <p:sp>
        <p:nvSpPr>
          <p:cNvPr id="1485" name="Google Shape;1485;p70"/>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486" name="Google Shape;1486;p70"/>
          <p:cNvCxnSpPr>
            <a:endCxn id="1482"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487" name="Google Shape;1487;p70"/>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488" name="Google Shape;1488;p70"/>
          <p:cNvCxnSpPr>
            <a:stCxn id="1485" idx="2"/>
            <a:endCxn id="1487"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89" name="Google Shape;1489;p70"/>
          <p:cNvCxnSpPr>
            <a:stCxn id="1487" idx="3"/>
            <a:endCxn id="1459"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490" name="Google Shape;1490;p70"/>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91" name="Google Shape;1491;p70"/>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82" name="Google Shape;1482;p70"/>
          <p:cNvSpPr/>
          <p:nvPr/>
        </p:nvSpPr>
        <p:spPr>
          <a:xfrm>
            <a:off x="3637774" y="4025037"/>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492" name="Google Shape;1492;p70"/>
          <p:cNvCxnSpPr>
            <a:stCxn id="1482" idx="3"/>
            <a:endCxn id="1485"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7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498" name="Google Shape;1498;p71"/>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499" name="Google Shape;1499;p71"/>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500" name="Google Shape;1500;p71"/>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501" name="Google Shape;1501;p71"/>
          <p:cNvCxnSpPr>
            <a:stCxn id="1499" idx="2"/>
            <a:endCxn id="1500"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502" name="Google Shape;1502;p71"/>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503" name="Google Shape;1503;p71"/>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504" name="Google Shape;1504;p71"/>
          <p:cNvCxnSpPr>
            <a:stCxn id="1500" idx="2"/>
            <a:endCxn id="1502"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505" name="Google Shape;1505;p71"/>
          <p:cNvCxnSpPr>
            <a:stCxn id="1500" idx="2"/>
            <a:endCxn id="1503"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506" name="Google Shape;1506;p71"/>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507" name="Google Shape;1507;p71"/>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08" name="Google Shape;1508;p71"/>
          <p:cNvSpPr/>
          <p:nvPr/>
        </p:nvSpPr>
        <p:spPr>
          <a:xfrm>
            <a:off x="5502810" y="4025016"/>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509" name="Google Shape;1509;p71"/>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10" name="Google Shape;1510;p71"/>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511" name="Google Shape;1511;p71"/>
          <p:cNvCxnSpPr>
            <a:stCxn id="1503" idx="2"/>
            <a:endCxn id="1507"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512" name="Google Shape;1512;p71"/>
          <p:cNvCxnSpPr>
            <a:stCxn id="1507" idx="2"/>
            <a:endCxn id="1506"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13" name="Google Shape;1513;p71"/>
          <p:cNvCxnSpPr>
            <a:stCxn id="1506" idx="1"/>
            <a:endCxn id="1514"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15" name="Google Shape;1515;p71"/>
          <p:cNvCxnSpPr>
            <a:stCxn id="1506" idx="1"/>
            <a:endCxn id="1509"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16" name="Google Shape;1516;p71"/>
          <p:cNvCxnSpPr>
            <a:stCxn id="1509" idx="0"/>
            <a:endCxn id="1510"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517" name="Google Shape;1517;p71"/>
          <p:cNvCxnSpPr>
            <a:stCxn id="1510" idx="0"/>
            <a:endCxn id="1500"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518" name="Google Shape;1518;p71"/>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519" name="Google Shape;1519;p71"/>
          <p:cNvCxnSpPr>
            <a:stCxn id="1508" idx="2"/>
            <a:endCxn id="1518"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20" name="Google Shape;1520;p71"/>
          <p:cNvCxnSpPr>
            <a:stCxn id="1518" idx="3"/>
            <a:endCxn id="1502"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521" name="Google Shape;1521;p71"/>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522" name="Google Shape;1522;p71"/>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523" name="Google Shape;1523;p71"/>
          <p:cNvCxnSpPr>
            <a:stCxn id="1521" idx="2"/>
            <a:endCxn id="1522"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524" name="Google Shape;1524;p71"/>
          <p:cNvCxnSpPr>
            <a:stCxn id="1502" idx="2"/>
            <a:endCxn id="1521"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525" name="Google Shape;1525;p71"/>
          <p:cNvCxnSpPr>
            <a:stCxn id="1498" idx="2"/>
            <a:endCxn id="1499"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526" name="Google Shape;1526;p71"/>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27" name="Google Shape;1527;p71"/>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28" name="Google Shape;1528;p71"/>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29" name="Google Shape;1529;p71"/>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30" name="Google Shape;1530;p71"/>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514" name="Google Shape;1514;p71"/>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531" name="Google Shape;1531;p71"/>
          <p:cNvCxnSpPr>
            <a:stCxn id="1514" idx="3"/>
            <a:endCxn id="1508"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532" name="Google Shape;1532;p71"/>
          <p:cNvSpPr/>
          <p:nvPr/>
        </p:nvSpPr>
        <p:spPr>
          <a:xfrm>
            <a:off x="1372550" y="2907275"/>
            <a:ext cx="5970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3" name="Google Shape;1533;p71"/>
          <p:cNvCxnSpPr>
            <a:endCxn id="1508" idx="0"/>
          </p:cNvCxnSpPr>
          <p:nvPr/>
        </p:nvCxnSpPr>
        <p:spPr>
          <a:xfrm>
            <a:off x="1969410" y="3004116"/>
            <a:ext cx="4248000" cy="1020900"/>
          </a:xfrm>
          <a:prstGeom prst="curvedConnector2">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7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539" name="Google Shape;1539;p72"/>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540" name="Google Shape;1540;p72"/>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541" name="Google Shape;1541;p72"/>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542" name="Google Shape;1542;p72"/>
          <p:cNvCxnSpPr>
            <a:stCxn id="1540" idx="2"/>
            <a:endCxn id="1541"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543" name="Google Shape;1543;p72"/>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544" name="Google Shape;1544;p72"/>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545" name="Google Shape;1545;p72"/>
          <p:cNvCxnSpPr>
            <a:stCxn id="1541" idx="2"/>
            <a:endCxn id="1543"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546" name="Google Shape;1546;p72"/>
          <p:cNvCxnSpPr>
            <a:stCxn id="1541" idx="2"/>
            <a:endCxn id="1544"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547" name="Google Shape;1547;p72"/>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548" name="Google Shape;1548;p72"/>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49" name="Google Shape;1549;p72"/>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550" name="Google Shape;1550;p72"/>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51" name="Google Shape;1551;p72"/>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552" name="Google Shape;1552;p72"/>
          <p:cNvCxnSpPr>
            <a:stCxn id="1544" idx="2"/>
            <a:endCxn id="1548"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553" name="Google Shape;1553;p72"/>
          <p:cNvCxnSpPr>
            <a:stCxn id="1548" idx="2"/>
            <a:endCxn id="1547"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54" name="Google Shape;1554;p72"/>
          <p:cNvCxnSpPr>
            <a:stCxn id="1547" idx="1"/>
            <a:endCxn id="1555"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56" name="Google Shape;1556;p72"/>
          <p:cNvCxnSpPr>
            <a:stCxn id="1547" idx="1"/>
            <a:endCxn id="1550"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57" name="Google Shape;1557;p72"/>
          <p:cNvCxnSpPr>
            <a:stCxn id="1550" idx="0"/>
            <a:endCxn id="1551"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558" name="Google Shape;1558;p72"/>
          <p:cNvCxnSpPr>
            <a:stCxn id="1551" idx="0"/>
            <a:endCxn id="1541"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559" name="Google Shape;1559;p72"/>
          <p:cNvSpPr/>
          <p:nvPr/>
        </p:nvSpPr>
        <p:spPr>
          <a:xfrm>
            <a:off x="5502810" y="4524513"/>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560" name="Google Shape;1560;p72"/>
          <p:cNvCxnSpPr>
            <a:stCxn id="1549" idx="2"/>
            <a:endCxn id="1559"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61" name="Google Shape;1561;p72"/>
          <p:cNvCxnSpPr>
            <a:stCxn id="1559" idx="3"/>
            <a:endCxn id="1543"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562" name="Google Shape;1562;p72"/>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563" name="Google Shape;1563;p72"/>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564" name="Google Shape;1564;p72"/>
          <p:cNvCxnSpPr>
            <a:stCxn id="1562" idx="2"/>
            <a:endCxn id="1563"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565" name="Google Shape;1565;p72"/>
          <p:cNvCxnSpPr>
            <a:stCxn id="1543" idx="2"/>
            <a:endCxn id="1562"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566" name="Google Shape;1566;p72"/>
          <p:cNvCxnSpPr>
            <a:stCxn id="1539" idx="2"/>
            <a:endCxn id="1540"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567" name="Google Shape;1567;p72"/>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68" name="Google Shape;1568;p72"/>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69" name="Google Shape;1569;p72"/>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70" name="Google Shape;1570;p72"/>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71" name="Google Shape;1571;p72"/>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555" name="Google Shape;1555;p72"/>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572" name="Google Shape;1572;p72"/>
          <p:cNvCxnSpPr>
            <a:stCxn id="1555" idx="3"/>
            <a:endCxn id="1549"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573" name="Google Shape;1573;p72"/>
          <p:cNvSpPr/>
          <p:nvPr/>
        </p:nvSpPr>
        <p:spPr>
          <a:xfrm>
            <a:off x="1356500" y="3173750"/>
            <a:ext cx="51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4" name="Google Shape;1574;p72"/>
          <p:cNvCxnSpPr>
            <a:stCxn id="1573" idx="3"/>
            <a:endCxn id="1559" idx="1"/>
          </p:cNvCxnSpPr>
          <p:nvPr/>
        </p:nvCxnSpPr>
        <p:spPr>
          <a:xfrm>
            <a:off x="1874000" y="3270650"/>
            <a:ext cx="3628800" cy="1408500"/>
          </a:xfrm>
          <a:prstGeom prst="curvedConnector3">
            <a:avLst>
              <a:gd fmla="val 50000"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7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580" name="Google Shape;1580;p73"/>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581" name="Google Shape;1581;p73"/>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582" name="Google Shape;1582;p73"/>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583" name="Google Shape;1583;p73"/>
          <p:cNvCxnSpPr>
            <a:stCxn id="1581" idx="2"/>
            <a:endCxn id="1582"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584" name="Google Shape;1584;p73"/>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585" name="Google Shape;1585;p73"/>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586" name="Google Shape;1586;p73"/>
          <p:cNvCxnSpPr>
            <a:stCxn id="1582" idx="2"/>
            <a:endCxn id="1584"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587" name="Google Shape;1587;p73"/>
          <p:cNvCxnSpPr>
            <a:stCxn id="1582" idx="2"/>
            <a:endCxn id="1585"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588" name="Google Shape;1588;p73"/>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589" name="Google Shape;1589;p73"/>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90" name="Google Shape;1590;p73"/>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591" name="Google Shape;1591;p73"/>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92" name="Google Shape;1592;p73"/>
          <p:cNvSpPr/>
          <p:nvPr/>
        </p:nvSpPr>
        <p:spPr>
          <a:xfrm>
            <a:off x="3637784" y="2535166"/>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593" name="Google Shape;1593;p73"/>
          <p:cNvCxnSpPr>
            <a:stCxn id="1585" idx="2"/>
            <a:endCxn id="1589"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594" name="Google Shape;1594;p73"/>
          <p:cNvCxnSpPr>
            <a:stCxn id="1589" idx="2"/>
            <a:endCxn id="1588"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95" name="Google Shape;1595;p73"/>
          <p:cNvCxnSpPr>
            <a:stCxn id="1588" idx="1"/>
            <a:endCxn id="1596"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97" name="Google Shape;1597;p73"/>
          <p:cNvCxnSpPr>
            <a:stCxn id="1588" idx="1"/>
            <a:endCxn id="1591"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98" name="Google Shape;1598;p73"/>
          <p:cNvCxnSpPr>
            <a:stCxn id="1591" idx="0"/>
            <a:endCxn id="1592"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599" name="Google Shape;1599;p73"/>
          <p:cNvCxnSpPr>
            <a:stCxn id="1592" idx="0"/>
            <a:endCxn id="1582"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600" name="Google Shape;1600;p73"/>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601" name="Google Shape;1601;p73"/>
          <p:cNvCxnSpPr>
            <a:stCxn id="1590" idx="2"/>
            <a:endCxn id="1600"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02" name="Google Shape;1602;p73"/>
          <p:cNvCxnSpPr>
            <a:stCxn id="1600" idx="3"/>
            <a:endCxn id="1584"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603" name="Google Shape;1603;p73"/>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604" name="Google Shape;1604;p73"/>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605" name="Google Shape;1605;p73"/>
          <p:cNvCxnSpPr>
            <a:stCxn id="1603" idx="2"/>
            <a:endCxn id="1604"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606" name="Google Shape;1606;p73"/>
          <p:cNvCxnSpPr>
            <a:stCxn id="1584" idx="2"/>
            <a:endCxn id="1603"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607" name="Google Shape;1607;p73"/>
          <p:cNvCxnSpPr>
            <a:stCxn id="1580" idx="2"/>
            <a:endCxn id="1581"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608" name="Google Shape;1608;p73"/>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09" name="Google Shape;1609;p73"/>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10" name="Google Shape;1610;p73"/>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11" name="Google Shape;1611;p73"/>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12" name="Google Shape;1612;p73"/>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596" name="Google Shape;1596;p73"/>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613" name="Google Shape;1613;p73"/>
          <p:cNvCxnSpPr>
            <a:stCxn id="1596" idx="3"/>
            <a:endCxn id="1590"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614" name="Google Shape;1614;p73"/>
          <p:cNvSpPr/>
          <p:nvPr/>
        </p:nvSpPr>
        <p:spPr>
          <a:xfrm>
            <a:off x="627450" y="3708100"/>
            <a:ext cx="12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5" name="Google Shape;1615;p73"/>
          <p:cNvCxnSpPr>
            <a:stCxn id="1614" idx="3"/>
            <a:endCxn id="1592" idx="1"/>
          </p:cNvCxnSpPr>
          <p:nvPr/>
        </p:nvCxnSpPr>
        <p:spPr>
          <a:xfrm flipH="1" rot="10800000">
            <a:off x="754950" y="2689600"/>
            <a:ext cx="2882700" cy="1115400"/>
          </a:xfrm>
          <a:prstGeom prst="curvedConnector3">
            <a:avLst>
              <a:gd fmla="val 50002"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7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621" name="Google Shape;1621;p74"/>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622" name="Google Shape;1622;p74"/>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623" name="Google Shape;1623;p74"/>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624" name="Google Shape;1624;p74"/>
          <p:cNvCxnSpPr>
            <a:stCxn id="1622" idx="2"/>
            <a:endCxn id="1623"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625" name="Google Shape;1625;p74"/>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626" name="Google Shape;1626;p74"/>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627" name="Google Shape;1627;p74"/>
          <p:cNvCxnSpPr>
            <a:stCxn id="1623" idx="2"/>
            <a:endCxn id="1625"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628" name="Google Shape;1628;p74"/>
          <p:cNvCxnSpPr>
            <a:stCxn id="1623" idx="2"/>
            <a:endCxn id="1626"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629" name="Google Shape;1629;p74"/>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630" name="Google Shape;1630;p74"/>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31" name="Google Shape;1631;p74"/>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632" name="Google Shape;1632;p74"/>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33" name="Google Shape;1633;p74"/>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634" name="Google Shape;1634;p74"/>
          <p:cNvCxnSpPr>
            <a:stCxn id="1626" idx="2"/>
            <a:endCxn id="1630"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635" name="Google Shape;1635;p74"/>
          <p:cNvCxnSpPr>
            <a:stCxn id="1630" idx="2"/>
            <a:endCxn id="1629"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36" name="Google Shape;1636;p74"/>
          <p:cNvCxnSpPr>
            <a:stCxn id="1629" idx="1"/>
            <a:endCxn id="1637"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38" name="Google Shape;1638;p74"/>
          <p:cNvCxnSpPr>
            <a:stCxn id="1629" idx="1"/>
            <a:endCxn id="1632"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39" name="Google Shape;1639;p74"/>
          <p:cNvCxnSpPr>
            <a:stCxn id="1632" idx="0"/>
            <a:endCxn id="1633"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640" name="Google Shape;1640;p74"/>
          <p:cNvCxnSpPr>
            <a:stCxn id="1633" idx="0"/>
            <a:endCxn id="1623"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641" name="Google Shape;1641;p74"/>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642" name="Google Shape;1642;p74"/>
          <p:cNvCxnSpPr>
            <a:stCxn id="1631" idx="2"/>
            <a:endCxn id="1641"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43" name="Google Shape;1643;p74"/>
          <p:cNvCxnSpPr>
            <a:stCxn id="1641" idx="3"/>
            <a:endCxn id="1625"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644" name="Google Shape;1644;p74"/>
          <p:cNvSpPr/>
          <p:nvPr/>
        </p:nvSpPr>
        <p:spPr>
          <a:xfrm>
            <a:off x="7367194" y="3026034"/>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645" name="Google Shape;1645;p74"/>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646" name="Google Shape;1646;p74"/>
          <p:cNvCxnSpPr>
            <a:stCxn id="1644" idx="2"/>
            <a:endCxn id="1645"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647" name="Google Shape;1647;p74"/>
          <p:cNvCxnSpPr>
            <a:stCxn id="1625" idx="2"/>
            <a:endCxn id="1644"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648" name="Google Shape;1648;p74"/>
          <p:cNvCxnSpPr>
            <a:stCxn id="1621" idx="2"/>
            <a:endCxn id="1622"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649" name="Google Shape;1649;p74"/>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50" name="Google Shape;1650;p74"/>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51" name="Google Shape;1651;p74"/>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52" name="Google Shape;1652;p74"/>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53" name="Google Shape;1653;p74"/>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637" name="Google Shape;1637;p74"/>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654" name="Google Shape;1654;p74"/>
          <p:cNvCxnSpPr>
            <a:stCxn id="1637" idx="3"/>
            <a:endCxn id="1631"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655" name="Google Shape;1655;p74"/>
          <p:cNvSpPr/>
          <p:nvPr/>
        </p:nvSpPr>
        <p:spPr>
          <a:xfrm>
            <a:off x="650025" y="3985725"/>
            <a:ext cx="6450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74"/>
          <p:cNvCxnSpPr>
            <a:stCxn id="1655" idx="3"/>
            <a:endCxn id="1644" idx="1"/>
          </p:cNvCxnSpPr>
          <p:nvPr/>
        </p:nvCxnSpPr>
        <p:spPr>
          <a:xfrm flipH="1" rot="10800000">
            <a:off x="1295025" y="3180525"/>
            <a:ext cx="6072300" cy="902100"/>
          </a:xfrm>
          <a:prstGeom prst="curvedConnector3">
            <a:avLst>
              <a:gd fmla="val 49999"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662" name="Google Shape;1662;p75"/>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663" name="Google Shape;1663;p75"/>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664" name="Google Shape;1664;p75"/>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665" name="Google Shape;1665;p75"/>
          <p:cNvCxnSpPr>
            <a:stCxn id="1663" idx="2"/>
            <a:endCxn id="1664"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666" name="Google Shape;1666;p75"/>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667" name="Google Shape;1667;p75"/>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668" name="Google Shape;1668;p75"/>
          <p:cNvCxnSpPr>
            <a:stCxn id="1664" idx="2"/>
            <a:endCxn id="1666"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669" name="Google Shape;1669;p75"/>
          <p:cNvCxnSpPr>
            <a:stCxn id="1664" idx="2"/>
            <a:endCxn id="1667"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670" name="Google Shape;1670;p75"/>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671" name="Google Shape;1671;p75"/>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72" name="Google Shape;1672;p75"/>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673" name="Google Shape;1673;p75"/>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74" name="Google Shape;1674;p75"/>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675" name="Google Shape;1675;p75"/>
          <p:cNvCxnSpPr>
            <a:stCxn id="1667" idx="2"/>
            <a:endCxn id="1671"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676" name="Google Shape;1676;p75"/>
          <p:cNvCxnSpPr>
            <a:stCxn id="1671" idx="2"/>
            <a:endCxn id="1670"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77" name="Google Shape;1677;p75"/>
          <p:cNvCxnSpPr>
            <a:stCxn id="1670" idx="1"/>
            <a:endCxn id="1678"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79" name="Google Shape;1679;p75"/>
          <p:cNvCxnSpPr>
            <a:stCxn id="1670" idx="1"/>
            <a:endCxn id="1673"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80" name="Google Shape;1680;p75"/>
          <p:cNvCxnSpPr>
            <a:stCxn id="1673" idx="0"/>
            <a:endCxn id="1674"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681" name="Google Shape;1681;p75"/>
          <p:cNvCxnSpPr>
            <a:stCxn id="1674" idx="0"/>
            <a:endCxn id="1664"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682" name="Google Shape;1682;p75"/>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683" name="Google Shape;1683;p75"/>
          <p:cNvCxnSpPr>
            <a:stCxn id="1672" idx="2"/>
            <a:endCxn id="1682"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84" name="Google Shape;1684;p75"/>
          <p:cNvCxnSpPr>
            <a:stCxn id="1682" idx="3"/>
            <a:endCxn id="1666"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685" name="Google Shape;1685;p75"/>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686" name="Google Shape;1686;p75"/>
          <p:cNvSpPr/>
          <p:nvPr/>
        </p:nvSpPr>
        <p:spPr>
          <a:xfrm>
            <a:off x="7366909" y="3525522"/>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687" name="Google Shape;1687;p75"/>
          <p:cNvCxnSpPr>
            <a:stCxn id="1685" idx="2"/>
            <a:endCxn id="1686"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688" name="Google Shape;1688;p75"/>
          <p:cNvCxnSpPr>
            <a:stCxn id="1666" idx="2"/>
            <a:endCxn id="1685"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689" name="Google Shape;1689;p75"/>
          <p:cNvCxnSpPr>
            <a:stCxn id="1662" idx="2"/>
            <a:endCxn id="1663"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690" name="Google Shape;1690;p75"/>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91" name="Google Shape;1691;p75"/>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92" name="Google Shape;1692;p75"/>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93" name="Google Shape;1693;p75"/>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94" name="Google Shape;1694;p75"/>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678" name="Google Shape;1678;p75"/>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695" name="Google Shape;1695;p75"/>
          <p:cNvCxnSpPr>
            <a:stCxn id="1678" idx="3"/>
            <a:endCxn id="1672"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696" name="Google Shape;1696;p75"/>
          <p:cNvSpPr/>
          <p:nvPr/>
        </p:nvSpPr>
        <p:spPr>
          <a:xfrm>
            <a:off x="347425" y="4251325"/>
            <a:ext cx="127500" cy="221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7" name="Google Shape;1697;p75"/>
          <p:cNvCxnSpPr>
            <a:stCxn id="1696" idx="3"/>
            <a:endCxn id="1686" idx="1"/>
          </p:cNvCxnSpPr>
          <p:nvPr/>
        </p:nvCxnSpPr>
        <p:spPr>
          <a:xfrm flipH="1" rot="10800000">
            <a:off x="474925" y="3680125"/>
            <a:ext cx="6891900" cy="6819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7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703" name="Google Shape;1703;p76"/>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704" name="Google Shape;1704;p76"/>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705" name="Google Shape;1705;p76"/>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706" name="Google Shape;1706;p76"/>
          <p:cNvCxnSpPr>
            <a:stCxn id="1704" idx="2"/>
            <a:endCxn id="1705"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707" name="Google Shape;1707;p76"/>
          <p:cNvSpPr/>
          <p:nvPr/>
        </p:nvSpPr>
        <p:spPr>
          <a:xfrm>
            <a:off x="7367194" y="2526551"/>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708" name="Google Shape;1708;p76"/>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709" name="Google Shape;1709;p76"/>
          <p:cNvCxnSpPr>
            <a:stCxn id="1705" idx="2"/>
            <a:endCxn id="1707"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dot"/>
            <a:round/>
            <a:headEnd len="med" w="med" type="none"/>
            <a:tailEnd len="med" w="med" type="triangle"/>
          </a:ln>
        </p:spPr>
      </p:cxnSp>
      <p:cxnSp>
        <p:nvCxnSpPr>
          <p:cNvPr id="1710" name="Google Shape;1710;p76"/>
          <p:cNvCxnSpPr>
            <a:stCxn id="1705" idx="2"/>
            <a:endCxn id="1708"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711" name="Google Shape;1711;p76"/>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712" name="Google Shape;1712;p76"/>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713" name="Google Shape;1713;p76"/>
          <p:cNvSpPr/>
          <p:nvPr/>
        </p:nvSpPr>
        <p:spPr>
          <a:xfrm>
            <a:off x="5502810" y="4025016"/>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714" name="Google Shape;1714;p76"/>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715" name="Google Shape;1715;p76"/>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716" name="Google Shape;1716;p76"/>
          <p:cNvCxnSpPr>
            <a:stCxn id="1708" idx="2"/>
            <a:endCxn id="1712"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717" name="Google Shape;1717;p76"/>
          <p:cNvCxnSpPr>
            <a:stCxn id="1712" idx="2"/>
            <a:endCxn id="1711"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718" name="Google Shape;1718;p76"/>
          <p:cNvCxnSpPr>
            <a:stCxn id="1711" idx="1"/>
            <a:endCxn id="1719"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720" name="Google Shape;1720;p76"/>
          <p:cNvCxnSpPr>
            <a:stCxn id="1711" idx="1"/>
            <a:endCxn id="1714"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721" name="Google Shape;1721;p76"/>
          <p:cNvCxnSpPr>
            <a:stCxn id="1714" idx="0"/>
            <a:endCxn id="1715"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722" name="Google Shape;1722;p76"/>
          <p:cNvCxnSpPr>
            <a:stCxn id="1715" idx="0"/>
            <a:endCxn id="1705"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723" name="Google Shape;1723;p76"/>
          <p:cNvSpPr/>
          <p:nvPr/>
        </p:nvSpPr>
        <p:spPr>
          <a:xfrm>
            <a:off x="5502810" y="4524513"/>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724" name="Google Shape;1724;p76"/>
          <p:cNvCxnSpPr>
            <a:stCxn id="1713" idx="2"/>
            <a:endCxn id="1723" idx="0"/>
          </p:cNvCxnSpPr>
          <p:nvPr/>
        </p:nvCxnSpPr>
        <p:spPr>
          <a:xfrm flipH="1" rot="-5400000">
            <a:off x="6122460" y="4428966"/>
            <a:ext cx="190500" cy="600"/>
          </a:xfrm>
          <a:prstGeom prst="curvedConnector3">
            <a:avLst>
              <a:gd fmla="val 49999" name="adj1"/>
            </a:avLst>
          </a:prstGeom>
          <a:noFill/>
          <a:ln cap="flat" cmpd="sng" w="19050">
            <a:solidFill>
              <a:srgbClr val="28B85B"/>
            </a:solidFill>
            <a:prstDash val="solid"/>
            <a:round/>
            <a:headEnd len="med" w="med" type="none"/>
            <a:tailEnd len="med" w="med" type="triangle"/>
          </a:ln>
        </p:spPr>
      </p:cxnSp>
      <p:cxnSp>
        <p:nvCxnSpPr>
          <p:cNvPr id="1725" name="Google Shape;1725;p76"/>
          <p:cNvCxnSpPr>
            <a:stCxn id="1723" idx="3"/>
            <a:endCxn id="1707" idx="1"/>
          </p:cNvCxnSpPr>
          <p:nvPr/>
        </p:nvCxnSpPr>
        <p:spPr>
          <a:xfrm flipH="1" rot="10800000">
            <a:off x="6932010" y="2681013"/>
            <a:ext cx="435300" cy="1998000"/>
          </a:xfrm>
          <a:prstGeom prst="curvedConnector3">
            <a:avLst>
              <a:gd fmla="val 49987" name="adj1"/>
            </a:avLst>
          </a:prstGeom>
          <a:noFill/>
          <a:ln cap="flat" cmpd="sng" w="19050">
            <a:solidFill>
              <a:srgbClr val="28B85B"/>
            </a:solidFill>
            <a:prstDash val="solid"/>
            <a:round/>
            <a:headEnd len="med" w="med" type="none"/>
            <a:tailEnd len="med" w="med" type="triangle"/>
          </a:ln>
        </p:spPr>
      </p:cxnSp>
      <p:sp>
        <p:nvSpPr>
          <p:cNvPr id="1726" name="Google Shape;1726;p76"/>
          <p:cNvSpPr/>
          <p:nvPr/>
        </p:nvSpPr>
        <p:spPr>
          <a:xfrm>
            <a:off x="7367194" y="3026034"/>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727" name="Google Shape;1727;p76"/>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728" name="Google Shape;1728;p76"/>
          <p:cNvCxnSpPr>
            <a:stCxn id="1726" idx="2"/>
            <a:endCxn id="1727"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729" name="Google Shape;1729;p76"/>
          <p:cNvCxnSpPr>
            <a:stCxn id="1707" idx="2"/>
            <a:endCxn id="1726" idx="0"/>
          </p:cNvCxnSpPr>
          <p:nvPr/>
        </p:nvCxnSpPr>
        <p:spPr>
          <a:xfrm flipH="1" rot="-5400000">
            <a:off x="7986844" y="2930501"/>
            <a:ext cx="190500" cy="600"/>
          </a:xfrm>
          <a:prstGeom prst="curvedConnector3">
            <a:avLst>
              <a:gd fmla="val 49996" name="adj1"/>
            </a:avLst>
          </a:prstGeom>
          <a:noFill/>
          <a:ln cap="flat" cmpd="sng" w="19050">
            <a:solidFill>
              <a:srgbClr val="28B85B"/>
            </a:solidFill>
            <a:prstDash val="solid"/>
            <a:round/>
            <a:headEnd len="med" w="med" type="none"/>
            <a:tailEnd len="med" w="med" type="triangle"/>
          </a:ln>
        </p:spPr>
      </p:cxnSp>
      <p:cxnSp>
        <p:nvCxnSpPr>
          <p:cNvPr id="1730" name="Google Shape;1730;p76"/>
          <p:cNvCxnSpPr>
            <a:stCxn id="1703" idx="2"/>
            <a:endCxn id="1704"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731" name="Google Shape;1731;p76"/>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732" name="Google Shape;1732;p76"/>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733" name="Google Shape;1733;p76"/>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734" name="Google Shape;1734;p76"/>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735" name="Google Shape;1735;p76"/>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B8EDB8"/>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719" name="Google Shape;1719;p76"/>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736" name="Google Shape;1736;p76"/>
          <p:cNvCxnSpPr>
            <a:stCxn id="1719" idx="3"/>
            <a:endCxn id="1713"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1872175" y="3896075"/>
            <a:ext cx="932100" cy="400200"/>
          </a:xfrm>
          <a:prstGeom prst="rect">
            <a:avLst/>
          </a:prstGeom>
          <a:noFill/>
          <a:ln cap="flat" cmpd="sng" w="19050">
            <a:solidFill>
              <a:srgbClr val="28B85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JetBrains Mono"/>
                <a:ea typeface="JetBrains Mono"/>
                <a:cs typeface="JetBrains Mono"/>
                <a:sym typeface="JetBrains Mono"/>
              </a:rPr>
              <a:t>x</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is</a:t>
            </a:r>
            <a:r>
              <a:rPr lang="en">
                <a:solidFill>
                  <a:srgbClr val="37474F"/>
                </a:solidFill>
                <a:latin typeface="JetBrains Mono"/>
                <a:ea typeface="JetBrains Mono"/>
                <a:cs typeface="JetBrains Mono"/>
                <a:sym typeface="JetBrains Mono"/>
              </a:rPr>
              <a:t> </a:t>
            </a:r>
            <a:r>
              <a:rPr lang="en">
                <a:latin typeface="JetBrains Mono"/>
                <a:ea typeface="JetBrains Mono"/>
                <a:cs typeface="JetBrains Mono"/>
                <a:sym typeface="JetBrains Mono"/>
              </a:rPr>
              <a:t>A</a:t>
            </a:r>
            <a:endParaRPr>
              <a:latin typeface="JetBrains Mono"/>
              <a:ea typeface="JetBrains Mono"/>
              <a:cs typeface="JetBrains Mono"/>
              <a:sym typeface="JetBrains Mono"/>
            </a:endParaRPr>
          </a:p>
        </p:txBody>
      </p:sp>
      <p:sp>
        <p:nvSpPr>
          <p:cNvPr id="1738" name="Google Shape;1738;p76"/>
          <p:cNvSpPr/>
          <p:nvPr/>
        </p:nvSpPr>
        <p:spPr>
          <a:xfrm>
            <a:off x="607300" y="3972275"/>
            <a:ext cx="7188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9" name="Google Shape;1739;p76"/>
          <p:cNvCxnSpPr>
            <a:stCxn id="1737" idx="1"/>
            <a:endCxn id="1738" idx="3"/>
          </p:cNvCxnSpPr>
          <p:nvPr/>
        </p:nvCxnSpPr>
        <p:spPr>
          <a:xfrm flipH="1">
            <a:off x="1326175" y="4096175"/>
            <a:ext cx="546000" cy="600"/>
          </a:xfrm>
          <a:prstGeom prst="curvedConnector3">
            <a:avLst>
              <a:gd fmla="val 50007" name="adj1"/>
            </a:avLst>
          </a:prstGeom>
          <a:noFill/>
          <a:ln cap="flat" cmpd="sng" w="19050">
            <a:solidFill>
              <a:srgbClr val="28B85B"/>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7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745" name="Google Shape;1745;p77"/>
          <p:cNvSpPr txBox="1"/>
          <p:nvPr/>
        </p:nvSpPr>
        <p:spPr>
          <a:xfrm>
            <a:off x="194950" y="3782275"/>
            <a:ext cx="17100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Almost all checks you've ever seen in IntelliJ IDEA.</a:t>
            </a:r>
            <a:endParaRPr sz="1100">
              <a:solidFill>
                <a:schemeClr val="dk1"/>
              </a:solidFill>
              <a:latin typeface="Open Sans"/>
              <a:ea typeface="Open Sans"/>
              <a:cs typeface="Open Sans"/>
              <a:sym typeface="Open Sans"/>
            </a:endParaRPr>
          </a:p>
        </p:txBody>
      </p:sp>
      <p:sp>
        <p:nvSpPr>
          <p:cNvPr id="1746" name="Google Shape;1746;p77"/>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748" name="Google Shape;1748;p77"/>
          <p:cNvGrpSpPr/>
          <p:nvPr/>
        </p:nvGrpSpPr>
        <p:grpSpPr>
          <a:xfrm>
            <a:off x="1489946" y="1271664"/>
            <a:ext cx="677700" cy="906795"/>
            <a:chOff x="1543946" y="1271664"/>
            <a:chExt cx="677700" cy="906795"/>
          </a:xfrm>
        </p:grpSpPr>
        <p:pic>
          <p:nvPicPr>
            <p:cNvPr id="1749" name="Google Shape;1749;p77"/>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750" name="Google Shape;1750;p77"/>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751" name="Google Shape;1751;p77"/>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752" name="Google Shape;1752;p77"/>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753" name="Google Shape;1753;p77"/>
          <p:cNvCxnSpPr>
            <a:stCxn id="1747" idx="3"/>
            <a:endCxn id="1752"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754" name="Google Shape;1754;p77"/>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2808287" y="2372950"/>
            <a:ext cx="1216500" cy="3081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756" name="Google Shape;1756;p77"/>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757" name="Google Shape;1757;p77"/>
          <p:cNvCxnSpPr>
            <a:stCxn id="1756" idx="1"/>
            <a:endCxn id="1755"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758" name="Google Shape;1758;p77"/>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759" name="Google Shape;1759;p77"/>
          <p:cNvCxnSpPr>
            <a:stCxn id="1758" idx="1"/>
            <a:endCxn id="1756"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760" name="Google Shape;1760;p77"/>
          <p:cNvCxnSpPr>
            <a:stCxn id="1752" idx="3"/>
            <a:endCxn id="1758"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761" name="Google Shape;1761;p77"/>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763" name="Google Shape;1763;p77"/>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764" name="Google Shape;1764;p77"/>
          <p:cNvCxnSpPr>
            <a:stCxn id="1762" idx="3"/>
            <a:endCxn id="1763"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765" name="Google Shape;1765;p77"/>
          <p:cNvCxnSpPr>
            <a:stCxn id="1755" idx="1"/>
            <a:endCxn id="1762"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766" name="Google Shape;1766;p77"/>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767" name="Google Shape;1767;p77"/>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768" name="Google Shape;1768;p77"/>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769" name="Google Shape;1769;p77"/>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770" name="Google Shape;1770;p77"/>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771" name="Google Shape;1771;p77"/>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772" name="Google Shape;1772;p77"/>
          <p:cNvCxnSpPr>
            <a:stCxn id="1763" idx="2"/>
            <a:endCxn id="1771"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773" name="Google Shape;1773;p77"/>
          <p:cNvCxnSpPr>
            <a:stCxn id="1769" idx="0"/>
            <a:endCxn id="1763"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774" name="Google Shape;1774;p77"/>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775" name="Google Shape;1775;p77"/>
          <p:cNvCxnSpPr>
            <a:stCxn id="1763" idx="2"/>
            <a:endCxn id="1770"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776" name="Google Shape;1776;p77"/>
          <p:cNvCxnSpPr>
            <a:stCxn id="1763" idx="2"/>
            <a:endCxn id="1774"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7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diagnostics</a:t>
            </a:r>
            <a:endParaRPr/>
          </a:p>
        </p:txBody>
      </p:sp>
      <p:pic>
        <p:nvPicPr>
          <p:cNvPr id="1782" name="Google Shape;1782;p78"/>
          <p:cNvPicPr preferRelativeResize="0"/>
          <p:nvPr/>
        </p:nvPicPr>
        <p:blipFill>
          <a:blip r:embed="rId3">
            <a:alphaModFix/>
          </a:blip>
          <a:stretch>
            <a:fillRect/>
          </a:stretch>
        </p:blipFill>
        <p:spPr>
          <a:xfrm>
            <a:off x="1328738" y="1366846"/>
            <a:ext cx="6486525" cy="240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3300"/>
              <a:buNone/>
            </a:pPr>
            <a:r>
              <a:rPr lang="en"/>
              <a:t>Weak generational hypothesis </a:t>
            </a:r>
            <a:endParaRPr/>
          </a:p>
        </p:txBody>
      </p:sp>
      <p:sp>
        <p:nvSpPr>
          <p:cNvPr id="94" name="Google Shape;94;p16"/>
          <p:cNvSpPr txBox="1"/>
          <p:nvPr>
            <p:ph idx="1" type="body"/>
          </p:nvPr>
        </p:nvSpPr>
        <p:spPr>
          <a:xfrm>
            <a:off x="292604" y="1335025"/>
            <a:ext cx="4608900" cy="2615400"/>
          </a:xfrm>
          <a:prstGeom prst="rect">
            <a:avLst/>
          </a:prstGeom>
          <a:noFill/>
          <a:ln>
            <a:noFill/>
          </a:ln>
        </p:spPr>
        <p:txBody>
          <a:bodyPr anchorCtr="0" anchor="t" bIns="0" lIns="0" spcFirstLastPara="1" rIns="0" wrap="square" tIns="73150">
            <a:noAutofit/>
          </a:bodyPr>
          <a:lstStyle/>
          <a:p>
            <a:pPr indent="0" lvl="0" marL="0" rtl="0" algn="l">
              <a:spcBef>
                <a:spcPts val="1000"/>
              </a:spcBef>
              <a:spcAft>
                <a:spcPts val="0"/>
              </a:spcAft>
              <a:buClr>
                <a:schemeClr val="dk1"/>
              </a:buClr>
              <a:buSzPts val="1100"/>
              <a:buFont typeface="Arial"/>
              <a:buNone/>
            </a:pPr>
            <a:r>
              <a:rPr lang="en"/>
              <a:t>According to the weak generational hypothesis, objects tend to die young.  </a:t>
            </a:r>
            <a:endParaRPr/>
          </a:p>
          <a:p>
            <a:pPr indent="0" lvl="0" marL="0" rtl="0" algn="l">
              <a:spcBef>
                <a:spcPts val="1000"/>
              </a:spcBef>
              <a:spcAft>
                <a:spcPts val="0"/>
              </a:spcAft>
              <a:buClr>
                <a:schemeClr val="dk1"/>
              </a:buClr>
              <a:buSzPts val="1100"/>
              <a:buFont typeface="Arial"/>
              <a:buNone/>
            </a:pPr>
            <a:r>
              <a:rPr lang="en"/>
              <a:t>A related assumption is that, as an object lives longer, the likelihood </a:t>
            </a:r>
            <a:r>
              <a:rPr lang="en"/>
              <a:t>will be that</a:t>
            </a:r>
            <a:r>
              <a:rPr lang="en"/>
              <a:t> it will continue to live increases.</a:t>
            </a:r>
            <a:endParaRPr/>
          </a:p>
          <a:p>
            <a:pPr indent="0" lvl="0" marL="0" rtl="0" algn="l">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1000"/>
              </a:spcAft>
              <a:buClr>
                <a:srgbClr val="000000"/>
              </a:buClr>
              <a:buSzPts val="1100"/>
              <a:buFont typeface="Arial"/>
              <a:buNone/>
            </a:pPr>
            <a:r>
              <a:t/>
            </a:r>
            <a:endParaRPr/>
          </a:p>
        </p:txBody>
      </p:sp>
      <p:cxnSp>
        <p:nvCxnSpPr>
          <p:cNvPr id="95" name="Google Shape;95;p16"/>
          <p:cNvCxnSpPr/>
          <p:nvPr/>
        </p:nvCxnSpPr>
        <p:spPr>
          <a:xfrm>
            <a:off x="5272500" y="1361450"/>
            <a:ext cx="0" cy="22533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6"/>
          <p:cNvCxnSpPr/>
          <p:nvPr/>
        </p:nvCxnSpPr>
        <p:spPr>
          <a:xfrm>
            <a:off x="5272500" y="3608275"/>
            <a:ext cx="3396300" cy="0"/>
          </a:xfrm>
          <a:prstGeom prst="straightConnector1">
            <a:avLst/>
          </a:prstGeom>
          <a:noFill/>
          <a:ln cap="flat" cmpd="sng" w="9525">
            <a:solidFill>
              <a:schemeClr val="dk2"/>
            </a:solidFill>
            <a:prstDash val="solid"/>
            <a:round/>
            <a:headEnd len="med" w="med" type="none"/>
            <a:tailEnd len="med" w="med" type="none"/>
          </a:ln>
        </p:spPr>
      </p:cxnSp>
      <p:sp>
        <p:nvSpPr>
          <p:cNvPr id="97" name="Google Shape;97;p16"/>
          <p:cNvSpPr/>
          <p:nvPr/>
        </p:nvSpPr>
        <p:spPr>
          <a:xfrm>
            <a:off x="5434875" y="1402838"/>
            <a:ext cx="2947750" cy="2115575"/>
          </a:xfrm>
          <a:custGeom>
            <a:rect b="b" l="l" r="r" t="t"/>
            <a:pathLst>
              <a:path extrusionOk="0" h="84623" w="117910">
                <a:moveTo>
                  <a:pt x="0" y="0"/>
                </a:moveTo>
                <a:cubicBezTo>
                  <a:pt x="8363" y="13396"/>
                  <a:pt x="4353" y="31306"/>
                  <a:pt x="5481" y="47057"/>
                </a:cubicBezTo>
                <a:cubicBezTo>
                  <a:pt x="5981" y="54043"/>
                  <a:pt x="5341" y="62558"/>
                  <a:pt x="10294" y="67511"/>
                </a:cubicBezTo>
                <a:cubicBezTo>
                  <a:pt x="17486" y="74703"/>
                  <a:pt x="30639" y="69322"/>
                  <a:pt x="40506" y="71789"/>
                </a:cubicBezTo>
                <a:cubicBezTo>
                  <a:pt x="45266" y="72979"/>
                  <a:pt x="48017" y="78524"/>
                  <a:pt x="52672" y="80077"/>
                </a:cubicBezTo>
                <a:cubicBezTo>
                  <a:pt x="62263" y="83276"/>
                  <a:pt x="72800" y="82029"/>
                  <a:pt x="82884" y="82751"/>
                </a:cubicBezTo>
                <a:cubicBezTo>
                  <a:pt x="94546" y="83586"/>
                  <a:pt x="106218" y="84623"/>
                  <a:pt x="117910" y="84623"/>
                </a:cubicBezTo>
              </a:path>
            </a:pathLst>
          </a:custGeom>
          <a:noFill/>
          <a:ln cap="flat" cmpd="sng" w="38100">
            <a:solidFill>
              <a:schemeClr val="accent5"/>
            </a:solidFill>
            <a:prstDash val="solid"/>
            <a:round/>
            <a:headEnd len="med" w="med" type="none"/>
            <a:tailEnd len="med" w="med" type="none"/>
          </a:ln>
        </p:spPr>
      </p:sp>
      <p:sp>
        <p:nvSpPr>
          <p:cNvPr id="98" name="Google Shape;98;p16"/>
          <p:cNvSpPr txBox="1"/>
          <p:nvPr/>
        </p:nvSpPr>
        <p:spPr>
          <a:xfrm rot="-5400000">
            <a:off x="4175800" y="2394750"/>
            <a:ext cx="180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total size of objects</a:t>
            </a:r>
            <a:endParaRPr sz="1100">
              <a:latin typeface="Open Sans"/>
              <a:ea typeface="Open Sans"/>
              <a:cs typeface="Open Sans"/>
              <a:sym typeface="Open Sans"/>
            </a:endParaRPr>
          </a:p>
        </p:txBody>
      </p:sp>
      <p:sp>
        <p:nvSpPr>
          <p:cNvPr id="99" name="Google Shape;99;p16"/>
          <p:cNvSpPr txBox="1"/>
          <p:nvPr/>
        </p:nvSpPr>
        <p:spPr>
          <a:xfrm>
            <a:off x="6067950" y="3614750"/>
            <a:ext cx="180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lifetime</a:t>
            </a:r>
            <a:endParaRPr sz="110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7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788" name="Google Shape;1788;p79"/>
          <p:cNvSpPr txBox="1"/>
          <p:nvPr/>
        </p:nvSpPr>
        <p:spPr>
          <a:xfrm>
            <a:off x="194950" y="3782275"/>
            <a:ext cx="171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On the </a:t>
            </a:r>
            <a:r>
              <a:rPr lang="en" sz="1100">
                <a:solidFill>
                  <a:schemeClr val="dk1"/>
                </a:solidFill>
                <a:latin typeface="Open Sans"/>
                <a:ea typeface="Open Sans"/>
                <a:cs typeface="Open Sans"/>
                <a:sym typeface="Open Sans"/>
              </a:rPr>
              <a:t>backend</a:t>
            </a:r>
            <a:r>
              <a:rPr lang="en" sz="1100">
                <a:solidFill>
                  <a:schemeClr val="dk1"/>
                </a:solidFill>
                <a:latin typeface="Open Sans"/>
                <a:ea typeface="Open Sans"/>
                <a:cs typeface="Open Sans"/>
                <a:sym typeface="Open Sans"/>
              </a:rPr>
              <a:t>, we </a:t>
            </a:r>
            <a:r>
              <a:rPr b="1" lang="en" sz="1100">
                <a:solidFill>
                  <a:schemeClr val="dk1"/>
                </a:solidFill>
                <a:latin typeface="Open Sans"/>
                <a:ea typeface="Open Sans"/>
                <a:cs typeface="Open Sans"/>
                <a:sym typeface="Open Sans"/>
              </a:rPr>
              <a:t>DO NOT resolve</a:t>
            </a:r>
            <a:r>
              <a:rPr lang="en" sz="1100">
                <a:solidFill>
                  <a:schemeClr val="dk1"/>
                </a:solidFill>
                <a:latin typeface="Open Sans"/>
                <a:ea typeface="Open Sans"/>
                <a:cs typeface="Open Sans"/>
                <a:sym typeface="Open Sans"/>
              </a:rPr>
              <a:t>, but only use the received information</a:t>
            </a:r>
            <a:endParaRPr sz="1100">
              <a:solidFill>
                <a:schemeClr val="dk1"/>
              </a:solidFill>
              <a:latin typeface="Open Sans"/>
              <a:ea typeface="Open Sans"/>
              <a:cs typeface="Open Sans"/>
              <a:sym typeface="Open Sans"/>
            </a:endParaRPr>
          </a:p>
        </p:txBody>
      </p:sp>
      <p:sp>
        <p:nvSpPr>
          <p:cNvPr id="1789" name="Google Shape;1789;p79"/>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791" name="Google Shape;1791;p79"/>
          <p:cNvGrpSpPr/>
          <p:nvPr/>
        </p:nvGrpSpPr>
        <p:grpSpPr>
          <a:xfrm>
            <a:off x="1489946" y="1271664"/>
            <a:ext cx="677700" cy="906795"/>
            <a:chOff x="1543946" y="1271664"/>
            <a:chExt cx="677700" cy="906795"/>
          </a:xfrm>
        </p:grpSpPr>
        <p:pic>
          <p:nvPicPr>
            <p:cNvPr id="1792" name="Google Shape;1792;p79"/>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793" name="Google Shape;1793;p79"/>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794" name="Google Shape;1794;p79"/>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795" name="Google Shape;1795;p79"/>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796" name="Google Shape;1796;p79"/>
          <p:cNvCxnSpPr>
            <a:stCxn id="1790" idx="3"/>
            <a:endCxn id="1795"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797" name="Google Shape;1797;p79"/>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799" name="Google Shape;1799;p79"/>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800" name="Google Shape;1800;p79"/>
          <p:cNvCxnSpPr>
            <a:stCxn id="1799" idx="1"/>
            <a:endCxn id="1798"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801" name="Google Shape;1801;p79"/>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802" name="Google Shape;1802;p79"/>
          <p:cNvCxnSpPr>
            <a:stCxn id="1801" idx="1"/>
            <a:endCxn id="1799"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803" name="Google Shape;1803;p79"/>
          <p:cNvCxnSpPr>
            <a:stCxn id="1795" idx="3"/>
            <a:endCxn id="1801"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804" name="Google Shape;1804;p79"/>
          <p:cNvSpPr/>
          <p:nvPr/>
        </p:nvSpPr>
        <p:spPr>
          <a:xfrm>
            <a:off x="2670374" y="3056200"/>
            <a:ext cx="6062400" cy="673200"/>
          </a:xfrm>
          <a:prstGeom prst="roundRect">
            <a:avLst>
              <a:gd fmla="val 16667" name="adj"/>
            </a:avLst>
          </a:prstGeom>
          <a:solidFill>
            <a:srgbClr val="FC801D">
              <a:alpha val="27379"/>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806" name="Google Shape;1806;p79"/>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807" name="Google Shape;1807;p79"/>
          <p:cNvCxnSpPr>
            <a:stCxn id="1805" idx="3"/>
            <a:endCxn id="1806"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808" name="Google Shape;1808;p79"/>
          <p:cNvCxnSpPr>
            <a:stCxn id="1798" idx="1"/>
            <a:endCxn id="1805"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809" name="Google Shape;1809;p79"/>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810" name="Google Shape;1810;p79"/>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811" name="Google Shape;1811;p79"/>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812" name="Google Shape;1812;p79"/>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813" name="Google Shape;1813;p79"/>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814" name="Google Shape;1814;p79"/>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815" name="Google Shape;1815;p79"/>
          <p:cNvCxnSpPr>
            <a:stCxn id="1806" idx="2"/>
            <a:endCxn id="1814"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816" name="Google Shape;1816;p79"/>
          <p:cNvCxnSpPr>
            <a:stCxn id="1812" idx="0"/>
            <a:endCxn id="1806"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817" name="Google Shape;1817;p79"/>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818" name="Google Shape;1818;p79"/>
          <p:cNvCxnSpPr>
            <a:stCxn id="1806" idx="2"/>
            <a:endCxn id="1813"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819" name="Google Shape;1819;p79"/>
          <p:cNvCxnSpPr>
            <a:stCxn id="1806" idx="2"/>
            <a:endCxn id="1817"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8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825" name="Google Shape;1825;p80"/>
          <p:cNvSpPr txBox="1"/>
          <p:nvPr/>
        </p:nvSpPr>
        <p:spPr>
          <a:xfrm>
            <a:off x="194950" y="3782275"/>
            <a:ext cx="24753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IR, a representation </a:t>
            </a:r>
            <a:r>
              <a:rPr lang="en" sz="1100">
                <a:solidFill>
                  <a:schemeClr val="dk1"/>
                </a:solidFill>
                <a:latin typeface="Open Sans"/>
                <a:ea typeface="Open Sans"/>
                <a:cs typeface="Open Sans"/>
                <a:sym typeface="Open Sans"/>
              </a:rPr>
              <a:t>slightly different from FIR</a:t>
            </a:r>
            <a:r>
              <a:rPr lang="en" sz="1100">
                <a:solidFill>
                  <a:schemeClr val="dk1"/>
                </a:solidFill>
                <a:latin typeface="Open Sans"/>
                <a:ea typeface="Open Sans"/>
                <a:cs typeface="Open Sans"/>
                <a:sym typeface="Open Sans"/>
              </a:rPr>
              <a:t>.</a:t>
            </a:r>
            <a:br>
              <a:rPr lang="en" sz="1100">
                <a:solidFill>
                  <a:schemeClr val="dk1"/>
                </a:solidFill>
                <a:latin typeface="Open Sans"/>
                <a:ea typeface="Open Sans"/>
                <a:cs typeface="Open Sans"/>
                <a:sym typeface="Open Sans"/>
              </a:rPr>
            </a:br>
            <a:br>
              <a:rPr lang="en" sz="11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It is still common for all platforms.</a:t>
            </a:r>
            <a:endParaRPr sz="1100">
              <a:solidFill>
                <a:schemeClr val="dk1"/>
              </a:solidFill>
              <a:latin typeface="Open Sans"/>
              <a:ea typeface="Open Sans"/>
              <a:cs typeface="Open Sans"/>
              <a:sym typeface="Open Sans"/>
            </a:endParaRPr>
          </a:p>
        </p:txBody>
      </p:sp>
      <p:sp>
        <p:nvSpPr>
          <p:cNvPr id="1826" name="Google Shape;1826;p80"/>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828" name="Google Shape;1828;p80"/>
          <p:cNvGrpSpPr/>
          <p:nvPr/>
        </p:nvGrpSpPr>
        <p:grpSpPr>
          <a:xfrm>
            <a:off x="1489946" y="1271664"/>
            <a:ext cx="677700" cy="906795"/>
            <a:chOff x="1543946" y="1271664"/>
            <a:chExt cx="677700" cy="906795"/>
          </a:xfrm>
        </p:grpSpPr>
        <p:pic>
          <p:nvPicPr>
            <p:cNvPr id="1829" name="Google Shape;1829;p80"/>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830" name="Google Shape;1830;p80"/>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831" name="Google Shape;1831;p80"/>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832" name="Google Shape;1832;p80"/>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833" name="Google Shape;1833;p80"/>
          <p:cNvCxnSpPr>
            <a:stCxn id="1827" idx="3"/>
            <a:endCxn id="1832"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834" name="Google Shape;1834;p80"/>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836" name="Google Shape;1836;p80"/>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837" name="Google Shape;1837;p80"/>
          <p:cNvCxnSpPr>
            <a:stCxn id="1836" idx="1"/>
            <a:endCxn id="1835"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838" name="Google Shape;1838;p80"/>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839" name="Google Shape;1839;p80"/>
          <p:cNvCxnSpPr>
            <a:stCxn id="1838" idx="1"/>
            <a:endCxn id="1836"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840" name="Google Shape;1840;p80"/>
          <p:cNvCxnSpPr>
            <a:stCxn id="1832" idx="3"/>
            <a:endCxn id="1838"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841" name="Google Shape;1841;p80"/>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2808287" y="3232050"/>
            <a:ext cx="1587300" cy="308100"/>
          </a:xfrm>
          <a:prstGeom prst="roundRect">
            <a:avLst>
              <a:gd fmla="val 16667"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843" name="Google Shape;1843;p80"/>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844" name="Google Shape;1844;p80"/>
          <p:cNvCxnSpPr>
            <a:stCxn id="1842" idx="3"/>
            <a:endCxn id="1843"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845" name="Google Shape;1845;p80"/>
          <p:cNvCxnSpPr>
            <a:stCxn id="1835" idx="1"/>
            <a:endCxn id="1842"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846" name="Google Shape;1846;p80"/>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847" name="Google Shape;1847;p80"/>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848" name="Google Shape;1848;p80"/>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849" name="Google Shape;1849;p80"/>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850" name="Google Shape;1850;p80"/>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851" name="Google Shape;1851;p80"/>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852" name="Google Shape;1852;p80"/>
          <p:cNvCxnSpPr>
            <a:stCxn id="1843" idx="2"/>
            <a:endCxn id="1851"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853" name="Google Shape;1853;p80"/>
          <p:cNvCxnSpPr>
            <a:stCxn id="1849" idx="0"/>
            <a:endCxn id="1843"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854" name="Google Shape;1854;p80"/>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855" name="Google Shape;1855;p80"/>
          <p:cNvCxnSpPr>
            <a:stCxn id="1843" idx="2"/>
            <a:endCxn id="1850"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856" name="Google Shape;1856;p80"/>
          <p:cNvCxnSpPr>
            <a:stCxn id="1843" idx="2"/>
            <a:endCxn id="1854"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81"/>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Clr>
                <a:schemeClr val="dk1"/>
              </a:buClr>
              <a:buSzPts val="1700"/>
              <a:buFont typeface="Arial"/>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62" name="Google Shape;1862;p8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82"/>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68" name="Google Shape;1868;p8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69" name="Google Shape;1869;p82"/>
          <p:cNvSpPr/>
          <p:nvPr/>
        </p:nvSpPr>
        <p:spPr>
          <a:xfrm>
            <a:off x="1136501" y="1619250"/>
            <a:ext cx="4818300" cy="7632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100" u="none" cap="none" strike="noStrike">
                <a:solidFill>
                  <a:srgbClr val="3F51B5"/>
                </a:solidFill>
                <a:latin typeface="JetBrains Mono"/>
                <a:ea typeface="JetBrains Mono"/>
                <a:cs typeface="JetBrains Mono"/>
                <a:sym typeface="JetBrains Mono"/>
              </a:rPr>
              <a:t>public fun</a:t>
            </a:r>
            <a:r>
              <a:rPr b="0" i="0" lang="en" sz="1100" u="none" cap="none" strike="noStrike">
                <a:solidFill>
                  <a:srgbClr val="37474F"/>
                </a:solidFill>
                <a:latin typeface="JetBrains Mono"/>
                <a:ea typeface="JetBrains Mono"/>
                <a:cs typeface="JetBrains Mono"/>
                <a:sym typeface="JetBrains Mono"/>
              </a:rPr>
              <a:t> hello(</a:t>
            </a:r>
            <a:r>
              <a:rPr b="0" i="1" lang="en" sz="1100" u="none" cap="none" strike="noStrike">
                <a:solidFill>
                  <a:srgbClr val="37474F"/>
                </a:solidFill>
                <a:latin typeface="JetBrains Mono"/>
                <a:ea typeface="JetBrains Mono"/>
                <a:cs typeface="JetBrains Mono"/>
                <a:sym typeface="JetBrains Mono"/>
              </a:rPr>
              <a:t>user</a:t>
            </a:r>
            <a:r>
              <a:rPr b="0" i="0" lang="en" sz="1100" u="none" cap="none" strike="noStrike">
                <a:solidFill>
                  <a:srgbClr val="37474F"/>
                </a:solidFill>
                <a:latin typeface="JetBrains Mono"/>
                <a:ea typeface="JetBrains Mono"/>
                <a:cs typeface="JetBrains Mono"/>
                <a:sym typeface="JetBrains Mono"/>
              </a:rPr>
              <a:t>: kotlin.String): kotlin.</a:t>
            </a:r>
            <a:r>
              <a:rPr lang="en" sz="1100">
                <a:solidFill>
                  <a:srgbClr val="37474F"/>
                </a:solidFill>
                <a:latin typeface="JetBrains Mono"/>
                <a:ea typeface="JetBrains Mono"/>
                <a:cs typeface="JetBrains Mono"/>
                <a:sym typeface="JetBrains Mono"/>
              </a:rPr>
              <a:t>Unit</a:t>
            </a:r>
            <a:r>
              <a:rPr b="0" i="0" lang="en" sz="1100" u="none" cap="none" strike="noStrike">
                <a:solidFill>
                  <a:srgbClr val="37474F"/>
                </a:solidFill>
                <a:latin typeface="JetBrains Mono"/>
                <a:ea typeface="JetBrains Mono"/>
                <a:cs typeface="JetBrains Mono"/>
                <a:sym typeface="JetBrains Mono"/>
              </a:rPr>
              <a:t> </a:t>
            </a:r>
            <a:r>
              <a:rPr b="0" i="1" lang="en" sz="1100" u="none" cap="none" strike="noStrike">
                <a:solidFill>
                  <a:srgbClr val="37474F"/>
                </a:solidFill>
                <a:latin typeface="JetBrains Mono"/>
                <a:ea typeface="JetBrains Mono"/>
                <a:cs typeface="JetBrains Mono"/>
                <a:sym typeface="JetBrains Mono"/>
              </a:rPr>
              <a:t>defined in example in file Example.kt</a:t>
            </a:r>
            <a:endParaRPr b="0" i="1" sz="1100" u="none" cap="none" strike="noStrike">
              <a:solidFill>
                <a:srgbClr val="37474F"/>
              </a:solidFill>
              <a:latin typeface="JetBrains Mono"/>
              <a:ea typeface="JetBrains Mono"/>
              <a:cs typeface="JetBrains Mono"/>
              <a:sym typeface="JetBrains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83"/>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lang="en">
                <a:solidFill>
                  <a:srgbClr val="008000"/>
                </a:solidFill>
              </a:rPr>
              <a:t>$</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75" name="Google Shape;1875;p8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76" name="Google Shape;1876;p83"/>
          <p:cNvSpPr/>
          <p:nvPr/>
        </p:nvSpPr>
        <p:spPr>
          <a:xfrm flipH="1">
            <a:off x="3398375" y="1586300"/>
            <a:ext cx="4440000" cy="7632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700"/>
              <a:buFont typeface="Arial"/>
              <a:buNone/>
            </a:pPr>
            <a:r>
              <a:rPr lang="en" sz="1100">
                <a:solidFill>
                  <a:srgbClr val="37474F"/>
                </a:solidFill>
                <a:latin typeface="JetBrains Mono"/>
                <a:ea typeface="JetBrains Mono"/>
                <a:cs typeface="JetBrains Mono"/>
                <a:sym typeface="JetBrains Mono"/>
              </a:rPr>
              <a:t>Reference to </a:t>
            </a:r>
            <a:r>
              <a:rPr i="1" lang="en" sz="1100">
                <a:solidFill>
                  <a:srgbClr val="37474F"/>
                </a:solidFill>
                <a:latin typeface="JetBrains Mono"/>
                <a:ea typeface="JetBrains Mono"/>
                <a:cs typeface="JetBrains Mono"/>
                <a:sym typeface="JetBrains Mono"/>
              </a:rPr>
              <a:t>value-parameter</a:t>
            </a:r>
            <a:r>
              <a:rPr lang="en" sz="1100">
                <a:solidFill>
                  <a:srgbClr val="37474F"/>
                </a:solidFill>
                <a:latin typeface="JetBrains Mono"/>
                <a:ea typeface="JetBrains Mono"/>
                <a:cs typeface="JetBrains Mono"/>
                <a:sym typeface="JetBrains Mono"/>
              </a:rPr>
              <a:t> </a:t>
            </a:r>
            <a:r>
              <a:rPr i="1" lang="en" sz="1100">
                <a:solidFill>
                  <a:srgbClr val="008000"/>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kotlin.String defined in example.hello</a:t>
            </a:r>
            <a:endParaRPr sz="1100">
              <a:solidFill>
                <a:srgbClr val="37474F"/>
              </a:solidFill>
              <a:latin typeface="JetBrains Mono"/>
              <a:ea typeface="JetBrains Mono"/>
              <a:cs typeface="JetBrains Mono"/>
              <a:sym typeface="JetBrains Mono"/>
            </a:endParaRPr>
          </a:p>
          <a:p>
            <a:pPr indent="0" lvl="0" marL="0" marR="0" rtl="0" algn="ctr">
              <a:lnSpc>
                <a:spcPct val="100000"/>
              </a:lnSpc>
              <a:spcBef>
                <a:spcPts val="0"/>
              </a:spcBef>
              <a:spcAft>
                <a:spcPts val="0"/>
              </a:spcAft>
              <a:buClr>
                <a:srgbClr val="000000"/>
              </a:buClr>
              <a:buSzPts val="1700"/>
              <a:buFont typeface="Arial"/>
              <a:buNone/>
            </a:pPr>
            <a:r>
              <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84"/>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highlight>
                  <a:srgbClr val="FFD6B6"/>
                </a:highlight>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82" name="Google Shape;1882;p8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83" name="Google Shape;1883;p84"/>
          <p:cNvSpPr/>
          <p:nvPr/>
        </p:nvSpPr>
        <p:spPr>
          <a:xfrm flipH="1">
            <a:off x="5190625" y="1941125"/>
            <a:ext cx="2015400" cy="5268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Type: kotlin.String</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85"/>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highlight>
                  <a:srgbClr val="FFD6B6"/>
                </a:highlight>
              </a:rPr>
              <a:t>"Hello, $</a:t>
            </a:r>
            <a:r>
              <a:rPr i="1" lang="en">
                <a:solidFill>
                  <a:srgbClr val="008000"/>
                </a:solidFill>
                <a:highlight>
                  <a:srgbClr val="FFD6B6"/>
                </a:highlight>
              </a:rPr>
              <a:t>user</a:t>
            </a:r>
            <a:r>
              <a:rPr lang="en">
                <a:solidFill>
                  <a:srgbClr val="008000"/>
                </a:solidFill>
                <a:highlight>
                  <a:srgbClr val="FFD6B6"/>
                </a:highlight>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89" name="Google Shape;1889;p8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90" name="Google Shape;1890;p85"/>
          <p:cNvSpPr/>
          <p:nvPr/>
        </p:nvSpPr>
        <p:spPr>
          <a:xfrm flipH="1">
            <a:off x="4763000" y="1941125"/>
            <a:ext cx="2015400" cy="5268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Type: kotlin.String</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86"/>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highlight>
                  <a:srgbClr val="FFD6B6"/>
                </a:highlight>
              </a:rPr>
              <a:t>println</a:t>
            </a:r>
            <a:r>
              <a:rPr lang="en">
                <a:solidFill>
                  <a:srgbClr val="37474F"/>
                </a:solidFill>
                <a:highlight>
                  <a:srgbClr val="FFD6B6"/>
                </a:highlight>
              </a:rPr>
              <a:t>(</a:t>
            </a:r>
            <a:r>
              <a:rPr lang="en">
                <a:solidFill>
                  <a:srgbClr val="008000"/>
                </a:solidFill>
                <a:highlight>
                  <a:srgbClr val="FFD6B6"/>
                </a:highlight>
              </a:rPr>
              <a:t>"Hello, $</a:t>
            </a:r>
            <a:r>
              <a:rPr i="1" lang="en">
                <a:solidFill>
                  <a:srgbClr val="008000"/>
                </a:solidFill>
                <a:highlight>
                  <a:srgbClr val="FFD6B6"/>
                </a:highlight>
              </a:rPr>
              <a:t>user</a:t>
            </a:r>
            <a:r>
              <a:rPr lang="en">
                <a:solidFill>
                  <a:srgbClr val="008000"/>
                </a:solidFill>
                <a:highlight>
                  <a:srgbClr val="FFD6B6"/>
                </a:highlight>
              </a:rPr>
              <a:t>"</a:t>
            </a:r>
            <a:r>
              <a:rPr lang="en">
                <a:solidFill>
                  <a:srgbClr val="37474F"/>
                </a:solidFill>
                <a:highlight>
                  <a:srgbClr val="FFD6B6"/>
                </a:highlight>
              </a:rPr>
              <a:t>)</a:t>
            </a:r>
            <a:endParaRPr>
              <a:solidFill>
                <a:schemeClr val="lt1"/>
              </a:solidFill>
              <a:highlight>
                <a:srgbClr val="FFD6B6"/>
              </a:highlight>
            </a:endParaRPr>
          </a:p>
          <a:p>
            <a:pPr indent="0" lvl="0" marL="0" rtl="0" algn="ctr">
              <a:spcBef>
                <a:spcPts val="1600"/>
              </a:spcBef>
              <a:spcAft>
                <a:spcPts val="0"/>
              </a:spcAft>
              <a:buNone/>
            </a:pPr>
            <a:r>
              <a:t/>
            </a:r>
            <a:endParaRPr/>
          </a:p>
        </p:txBody>
      </p:sp>
      <p:sp>
        <p:nvSpPr>
          <p:cNvPr id="1896" name="Google Shape;1896;p8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97" name="Google Shape;1897;p86"/>
          <p:cNvSpPr/>
          <p:nvPr/>
        </p:nvSpPr>
        <p:spPr>
          <a:xfrm flipH="1">
            <a:off x="4435450" y="1941125"/>
            <a:ext cx="2015400" cy="5268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Type: kotlin.Unit</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87"/>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903" name="Google Shape;1903;p8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904" name="Google Shape;1904;p87"/>
          <p:cNvSpPr/>
          <p:nvPr/>
        </p:nvSpPr>
        <p:spPr>
          <a:xfrm>
            <a:off x="4155175" y="1874850"/>
            <a:ext cx="3484800" cy="5463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700"/>
              <a:buFont typeface="Arial"/>
              <a:buNone/>
            </a:pPr>
            <a:r>
              <a:rPr lang="en" sz="1100">
                <a:solidFill>
                  <a:srgbClr val="37474F"/>
                </a:solidFill>
                <a:latin typeface="JetBrains Mono"/>
                <a:ea typeface="JetBrains Mono"/>
                <a:cs typeface="JetBrains Mono"/>
                <a:sym typeface="JetBrains Mono"/>
              </a:rPr>
              <a:t>Call: kotlin.io.println(kotlin.String)</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88"/>
          <p:cNvSpPr txBox="1"/>
          <p:nvPr/>
        </p:nvSpPr>
        <p:spPr>
          <a:xfrm>
            <a:off x="1856100" y="1321750"/>
            <a:ext cx="54318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solidFill>
                  <a:srgbClr val="8C8C8C"/>
                </a:solidFill>
                <a:highlight>
                  <a:srgbClr val="FFFFFF"/>
                </a:highlight>
                <a:latin typeface="JetBrains Mono"/>
                <a:ea typeface="JetBrains Mono"/>
                <a:cs typeface="JetBrains Mono"/>
                <a:sym typeface="JetBrains Mono"/>
              </a:rPr>
              <a:t>// file 'src/kotlin/example.kt'</a:t>
            </a:r>
            <a:endParaRPr i="1">
              <a:solidFill>
                <a:srgbClr val="8C8C8C"/>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i="1">
              <a:solidFill>
                <a:srgbClr val="8C8C8C"/>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033B3"/>
                </a:solidFill>
                <a:highlight>
                  <a:srgbClr val="FFFFFF"/>
                </a:highlight>
                <a:latin typeface="JetBrains Mono"/>
                <a:ea typeface="JetBrains Mono"/>
                <a:cs typeface="JetBrains Mono"/>
                <a:sym typeface="JetBrains Mono"/>
              </a:rPr>
              <a:t>package </a:t>
            </a:r>
            <a:r>
              <a:rPr lang="en">
                <a:solidFill>
                  <a:srgbClr val="080808"/>
                </a:solidFill>
                <a:highlight>
                  <a:srgbClr val="FFFFFF"/>
                </a:highlight>
                <a:latin typeface="JetBrains Mono"/>
                <a:ea typeface="JetBrains Mono"/>
                <a:cs typeface="JetBrains Mono"/>
                <a:sym typeface="JetBrains Mono"/>
              </a:rPr>
              <a:t>helloWorld</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hello</a:t>
            </a:r>
            <a:r>
              <a:rPr lang="en">
                <a:solidFill>
                  <a:srgbClr val="080808"/>
                </a:solidFill>
                <a:highlight>
                  <a:srgbClr val="FFFFFF"/>
                </a:highlight>
                <a:latin typeface="JetBrains Mono"/>
                <a:ea typeface="JetBrains Mono"/>
                <a:cs typeface="JetBrains Mono"/>
                <a:sym typeface="JetBrains Mono"/>
              </a:rPr>
              <a:t>(user: </a:t>
            </a:r>
            <a:r>
              <a:rPr lang="en">
                <a:solidFill>
                  <a:schemeClr val="dk1"/>
                </a:solidFill>
                <a:highlight>
                  <a:srgbClr val="FFFFFF"/>
                </a:highlight>
                <a:latin typeface="JetBrains Mono"/>
                <a:ea typeface="JetBrains Mono"/>
                <a:cs typeface="JetBrains Mono"/>
                <a:sym typeface="JetBrains Mono"/>
              </a:rPr>
              <a:t>String</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"Hello, </a:t>
            </a:r>
            <a:r>
              <a:rPr lang="en">
                <a:solidFill>
                  <a:srgbClr val="0037A6"/>
                </a:solidFill>
                <a:highlight>
                  <a:srgbClr val="FFFFFF"/>
                </a:highlight>
                <a:latin typeface="JetBrains Mono"/>
                <a:ea typeface="JetBrains Mono"/>
                <a:cs typeface="JetBrains Mono"/>
                <a:sym typeface="JetBrains Mono"/>
              </a:rPr>
              <a:t>$</a:t>
            </a:r>
            <a:r>
              <a:rPr lang="en">
                <a:solidFill>
                  <a:srgbClr val="080808"/>
                </a:solidFill>
                <a:highlight>
                  <a:srgbClr val="FFFFFF"/>
                </a:highlight>
                <a:latin typeface="JetBrains Mono"/>
                <a:ea typeface="JetBrains Mono"/>
                <a:cs typeface="JetBrains Mono"/>
                <a:sym typeface="JetBrains Mono"/>
              </a:rPr>
              <a:t>user</a:t>
            </a:r>
            <a:r>
              <a:rPr lang="en">
                <a:solidFill>
                  <a:srgbClr val="067D17"/>
                </a:solidFill>
                <a:highlight>
                  <a:srgbClr val="FFFFFF"/>
                </a:highlight>
                <a:latin typeface="JetBrains Mono"/>
                <a:ea typeface="JetBrains Mono"/>
                <a:cs typeface="JetBrains Mono"/>
                <a:sym typeface="JetBrains Mono"/>
              </a:rPr>
              <a:t>"</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main</a:t>
            </a:r>
            <a:r>
              <a:rPr lang="en">
                <a:solidFill>
                  <a:srgbClr val="080808"/>
                </a:solidFill>
                <a:highlight>
                  <a:srgbClr val="FFFFFF"/>
                </a:highlight>
                <a:latin typeface="JetBrains Mono"/>
                <a:ea typeface="JetBrains Mono"/>
                <a:cs typeface="JetBrains Mono"/>
                <a:sym typeface="JetBrains Mono"/>
              </a:rPr>
              <a:t>(args: </a:t>
            </a:r>
            <a:r>
              <a:rPr lang="en">
                <a:solidFill>
                  <a:schemeClr val="dk1"/>
                </a:solidFill>
                <a:highlight>
                  <a:srgbClr val="FFFFFF"/>
                </a:highlight>
                <a:latin typeface="JetBrains Mono"/>
                <a:ea typeface="JetBrains Mono"/>
                <a:cs typeface="JetBrains Mono"/>
                <a:sym typeface="JetBrains Mono"/>
              </a:rPr>
              <a:t>Array</a:t>
            </a:r>
            <a:r>
              <a:rPr lang="en">
                <a:solidFill>
                  <a:srgbClr val="080808"/>
                </a:solidFill>
                <a:highlight>
                  <a:srgbClr val="FFFFFF"/>
                </a:highlight>
                <a:latin typeface="JetBrains Mono"/>
                <a:ea typeface="JetBrains Mono"/>
                <a:cs typeface="JetBrains Mono"/>
                <a:sym typeface="JetBrains Mono"/>
              </a:rPr>
              <a:t>&lt;</a:t>
            </a:r>
            <a:r>
              <a:rPr lang="en">
                <a:solidFill>
                  <a:schemeClr val="dk1"/>
                </a:solidFill>
                <a:highlight>
                  <a:srgbClr val="FFFFFF"/>
                </a:highlight>
                <a:latin typeface="JetBrains Mono"/>
                <a:ea typeface="JetBrains Mono"/>
                <a:cs typeface="JetBrains Mono"/>
                <a:sym typeface="JetBrains Mono"/>
              </a:rPr>
              <a:t>String</a:t>
            </a:r>
            <a:r>
              <a:rPr lang="en">
                <a:solidFill>
                  <a:srgbClr val="080808"/>
                </a:solidFill>
                <a:highlight>
                  <a:srgbClr val="FFFFFF"/>
                </a:highlight>
                <a:latin typeface="JetBrains Mono"/>
                <a:ea typeface="JetBrains Mono"/>
                <a:cs typeface="JetBrains Mono"/>
                <a:sym typeface="JetBrains Mono"/>
              </a:rPr>
              <a:t>&gt;)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val </a:t>
            </a:r>
            <a:r>
              <a:rPr lang="en">
                <a:solidFill>
                  <a:schemeClr val="dk1"/>
                </a:solidFill>
                <a:highlight>
                  <a:srgbClr val="FFFFFF"/>
                </a:highlight>
                <a:latin typeface="JetBrains Mono"/>
                <a:ea typeface="JetBrains Mono"/>
                <a:cs typeface="JetBrains Mono"/>
                <a:sym typeface="JetBrains Mono"/>
              </a:rPr>
              <a:t>user </a:t>
            </a:r>
            <a:r>
              <a:rPr lang="en">
                <a:solidFill>
                  <a:srgbClr val="080808"/>
                </a:solidFill>
                <a:highlight>
                  <a:srgbClr val="FFFFFF"/>
                </a:highlight>
                <a:latin typeface="JetBrains Mono"/>
                <a:ea typeface="JetBrains Mono"/>
                <a:cs typeface="JetBrains Mono"/>
                <a:sym typeface="JetBrains Mono"/>
              </a:rPr>
              <a:t>= args[</a:t>
            </a:r>
            <a:r>
              <a:rPr lang="en">
                <a:solidFill>
                  <a:srgbClr val="1750EB"/>
                </a:solidFill>
                <a:highlight>
                  <a:srgbClr val="FFFFFF"/>
                </a:highlight>
                <a:latin typeface="JetBrains Mono"/>
                <a:ea typeface="JetBrains Mono"/>
                <a:cs typeface="JetBrains Mono"/>
                <a:sym typeface="JetBrains Mono"/>
              </a:rPr>
              <a:t>0</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hello</a:t>
            </a:r>
            <a:r>
              <a:rPr lang="en">
                <a:solidFill>
                  <a:srgbClr val="080808"/>
                </a:solidFill>
                <a:highlight>
                  <a:srgbClr val="FFFFFF"/>
                </a:highlight>
                <a:latin typeface="JetBrains Mono"/>
                <a:ea typeface="JetBrains Mono"/>
                <a:cs typeface="JetBrains Mono"/>
                <a:sym typeface="JetBrains Mono"/>
              </a:rPr>
              <a:t>(</a:t>
            </a:r>
            <a:r>
              <a:rPr lang="en">
                <a:solidFill>
                  <a:schemeClr val="dk1"/>
                </a:solidFill>
                <a:highlight>
                  <a:srgbClr val="FFFFFF"/>
                </a:highlight>
                <a:latin typeface="JetBrains Mono"/>
                <a:ea typeface="JetBrains Mono"/>
                <a:cs typeface="JetBrains Mono"/>
                <a:sym typeface="JetBrains Mono"/>
              </a:rPr>
              <a:t>user</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80808"/>
                </a:solidFill>
                <a:highlight>
                  <a:srgbClr val="FFFFFF"/>
                </a:highlight>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
        <p:nvSpPr>
          <p:cNvPr id="1910" name="Google Shape;1910;p88"/>
          <p:cNvSpPr txBox="1"/>
          <p:nvPr/>
        </p:nvSpPr>
        <p:spPr>
          <a:xfrm>
            <a:off x="503575" y="931200"/>
            <a:ext cx="139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35353"/>
                </a:solidFill>
                <a:latin typeface="Open Sans"/>
                <a:ea typeface="Open Sans"/>
                <a:cs typeface="Open Sans"/>
                <a:sym typeface="Open Sans"/>
              </a:rPr>
              <a:t>The code:</a:t>
            </a:r>
            <a:endParaRPr sz="1800">
              <a:solidFill>
                <a:srgbClr val="535353"/>
              </a:solidFill>
              <a:latin typeface="Open Sans"/>
              <a:ea typeface="Open Sans"/>
              <a:cs typeface="Open Sans"/>
              <a:sym typeface="Open Sans"/>
            </a:endParaRPr>
          </a:p>
        </p:txBody>
      </p:sp>
      <p:sp>
        <p:nvSpPr>
          <p:cNvPr id="1911" name="Google Shape;1911;p8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IR? Yet another tree!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2400"/>
              <a:buFont typeface="Arial"/>
              <a:buNone/>
            </a:pPr>
            <a:r>
              <a:rPr lang="en"/>
              <a:t>Generations</a:t>
            </a:r>
            <a:endParaRPr/>
          </a:p>
        </p:txBody>
      </p:sp>
      <p:sp>
        <p:nvSpPr>
          <p:cNvPr id="105" name="Google Shape;105;p17"/>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114300" marR="19936" rtl="0" algn="l">
              <a:lnSpc>
                <a:spcPct val="111250"/>
              </a:lnSpc>
              <a:spcBef>
                <a:spcPts val="0"/>
              </a:spcBef>
              <a:spcAft>
                <a:spcPts val="0"/>
              </a:spcAft>
              <a:buNone/>
            </a:pPr>
            <a:r>
              <a:rPr lang="en"/>
              <a:t>The memory of a program can be divided into two generations:</a:t>
            </a:r>
            <a:endParaRPr/>
          </a:p>
          <a:p>
            <a:pPr indent="-317500" lvl="0" marL="457200" marR="19936" rtl="0" algn="l">
              <a:lnSpc>
                <a:spcPct val="115000"/>
              </a:lnSpc>
              <a:spcBef>
                <a:spcPts val="1000"/>
              </a:spcBef>
              <a:spcAft>
                <a:spcPts val="0"/>
              </a:spcAft>
              <a:buSzPts val="1400"/>
              <a:buChar char="●"/>
            </a:pPr>
            <a:r>
              <a:rPr lang="en"/>
              <a:t>Young </a:t>
            </a:r>
            <a:endParaRPr/>
          </a:p>
          <a:p>
            <a:pPr indent="-317500" lvl="0" marL="457200" marR="19936" rtl="0" algn="l">
              <a:lnSpc>
                <a:spcPct val="115000"/>
              </a:lnSpc>
              <a:spcBef>
                <a:spcPts val="0"/>
              </a:spcBef>
              <a:spcAft>
                <a:spcPts val="0"/>
              </a:spcAft>
              <a:buSzPts val="1400"/>
              <a:buChar char="●"/>
            </a:pPr>
            <a:r>
              <a:rPr lang="en"/>
              <a:t>Old </a:t>
            </a:r>
            <a:endParaRPr/>
          </a:p>
          <a:p>
            <a:pPr indent="0" lvl="0" marL="457200" marR="19936" rtl="0" algn="l">
              <a:lnSpc>
                <a:spcPct val="115000"/>
              </a:lnSpc>
              <a:spcBef>
                <a:spcPts val="1000"/>
              </a:spcBef>
              <a:spcAft>
                <a:spcPts val="0"/>
              </a:spcAft>
              <a:buNone/>
            </a:pPr>
            <a:r>
              <a:t/>
            </a:r>
            <a:endParaRPr/>
          </a:p>
          <a:p>
            <a:pPr indent="0" lvl="0" marL="114300" marR="19936" rtl="0" algn="l">
              <a:lnSpc>
                <a:spcPct val="111250"/>
              </a:lnSpc>
              <a:spcBef>
                <a:spcPts val="1000"/>
              </a:spcBef>
              <a:spcAft>
                <a:spcPts val="0"/>
              </a:spcAft>
              <a:buNone/>
            </a:pPr>
            <a:r>
              <a:rPr lang="en"/>
              <a:t>Garbage collection (GC) can be similarly divided: </a:t>
            </a:r>
            <a:endParaRPr/>
          </a:p>
          <a:p>
            <a:pPr indent="-317500" lvl="0" marL="457200" marR="19936" rtl="0" algn="l">
              <a:lnSpc>
                <a:spcPct val="111250"/>
              </a:lnSpc>
              <a:spcBef>
                <a:spcPts val="760"/>
              </a:spcBef>
              <a:spcAft>
                <a:spcPts val="0"/>
              </a:spcAft>
              <a:buSzPts val="1400"/>
              <a:buFont typeface="Arial"/>
              <a:buChar char="●"/>
            </a:pPr>
            <a:r>
              <a:rPr lang="en"/>
              <a:t>Small GC clears only objects from young generation </a:t>
            </a:r>
            <a:endParaRPr/>
          </a:p>
          <a:p>
            <a:pPr indent="-317500" lvl="0" marL="457200" marR="19936" rtl="0" algn="l">
              <a:lnSpc>
                <a:spcPct val="111250"/>
              </a:lnSpc>
              <a:spcBef>
                <a:spcPts val="70"/>
              </a:spcBef>
              <a:spcAft>
                <a:spcPts val="0"/>
              </a:spcAft>
              <a:buSzPts val="1400"/>
              <a:buFont typeface="Arial"/>
              <a:buChar char="●"/>
            </a:pPr>
            <a:r>
              <a:rPr lang="en"/>
              <a:t>Full GC clears objects from both generations</a:t>
            </a:r>
            <a:endParaRPr/>
          </a:p>
          <a:p>
            <a:pPr indent="0" lvl="0" marL="0" marR="19936" rtl="0" algn="l">
              <a:lnSpc>
                <a:spcPct val="115000"/>
              </a:lnSpc>
              <a:spcBef>
                <a:spcPts val="15700"/>
              </a:spcBef>
              <a:spcAft>
                <a:spcPts val="0"/>
              </a:spcAft>
              <a:buClr>
                <a:schemeClr val="dk1"/>
              </a:buClr>
              <a:buSzPts val="1100"/>
              <a:buFont typeface="Arial"/>
              <a:buNone/>
            </a:pPr>
            <a:r>
              <a:t/>
            </a:r>
            <a:endParaRPr/>
          </a:p>
          <a:p>
            <a:pPr indent="0" lvl="0" marL="0" marR="19936" rtl="0" algn="l">
              <a:lnSpc>
                <a:spcPct val="115000"/>
              </a:lnSpc>
              <a:spcBef>
                <a:spcPts val="1000"/>
              </a:spcBef>
              <a:spcAft>
                <a:spcPts val="10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89"/>
          <p:cNvSpPr/>
          <p:nvPr/>
        </p:nvSpPr>
        <p:spPr>
          <a:xfrm>
            <a:off x="83075" y="1589650"/>
            <a:ext cx="3543600" cy="3048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FUN</a:t>
            </a:r>
            <a:r>
              <a:rPr lang="en" sz="600">
                <a:solidFill>
                  <a:srgbClr val="37474F"/>
                </a:solidFill>
                <a:latin typeface="JetBrains Mono"/>
                <a:ea typeface="JetBrains Mono"/>
                <a:cs typeface="JetBrains Mono"/>
                <a:sym typeface="JetBrains Mono"/>
              </a:rPr>
              <a:t> name:</a:t>
            </a:r>
            <a:r>
              <a:rPr lang="en" sz="600">
                <a:solidFill>
                  <a:srgbClr val="FC801D"/>
                </a:solidFill>
                <a:latin typeface="JetBrains Mono"/>
                <a:ea typeface="JetBrains Mono"/>
                <a:cs typeface="JetBrains Mono"/>
                <a:sym typeface="JetBrains Mono"/>
              </a:rPr>
              <a:t>hello</a:t>
            </a:r>
            <a:r>
              <a:rPr lang="en" sz="600">
                <a:solidFill>
                  <a:srgbClr val="37474F"/>
                </a:solidFill>
                <a:latin typeface="JetBrains Mono"/>
                <a:ea typeface="JetBrains Mono"/>
                <a:cs typeface="JetBrains Mono"/>
                <a:sym typeface="JetBrains Mono"/>
              </a:rPr>
              <a:t> visibility:</a:t>
            </a:r>
            <a:r>
              <a:rPr lang="en" sz="600">
                <a:solidFill>
                  <a:srgbClr val="018001"/>
                </a:solidFill>
                <a:latin typeface="JetBrains Mono"/>
                <a:ea typeface="JetBrains Mono"/>
                <a:cs typeface="JetBrains Mono"/>
                <a:sym typeface="JetBrains Mono"/>
              </a:rPr>
              <a:t>public</a:t>
            </a:r>
            <a:r>
              <a:rPr lang="en" sz="600">
                <a:solidFill>
                  <a:srgbClr val="37474F"/>
                </a:solidFill>
                <a:latin typeface="JetBrains Mono"/>
                <a:ea typeface="JetBrains Mono"/>
                <a:cs typeface="JetBrains Mono"/>
                <a:sym typeface="JetBrains Mono"/>
              </a:rPr>
              <a:t> modality:</a:t>
            </a:r>
            <a:r>
              <a:rPr lang="en" sz="600">
                <a:solidFill>
                  <a:srgbClr val="018001"/>
                </a:solidFill>
                <a:latin typeface="JetBrains Mono"/>
                <a:ea typeface="JetBrains Mono"/>
                <a:cs typeface="JetBrains Mono"/>
                <a:sym typeface="JetBrains Mono"/>
              </a:rPr>
              <a:t>FINAL</a:t>
            </a:r>
            <a:r>
              <a:rPr lang="en" sz="600">
                <a:solidFill>
                  <a:srgbClr val="37474F"/>
                </a:solidFill>
                <a:latin typeface="JetBrains Mono"/>
                <a:ea typeface="JetBrains Mono"/>
                <a:cs typeface="JetBrains Mono"/>
                <a:sym typeface="JetBrains Mono"/>
              </a:rPr>
              <a:t> &lt;&gt;(</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returnType:</a:t>
            </a:r>
            <a:r>
              <a:rPr lang="en" sz="600">
                <a:solidFill>
                  <a:srgbClr val="FC801D"/>
                </a:solidFill>
                <a:latin typeface="JetBrains Mono"/>
                <a:ea typeface="JetBrains Mono"/>
                <a:cs typeface="JetBrains Mono"/>
                <a:sym typeface="JetBrains Mono"/>
              </a:rPr>
              <a:t>kotlin.Unit</a:t>
            </a:r>
            <a:endParaRPr sz="600">
              <a:solidFill>
                <a:srgbClr val="37474F"/>
              </a:solidFill>
              <a:latin typeface="JetBrains Mono"/>
              <a:ea typeface="JetBrains Mono"/>
              <a:cs typeface="JetBrains Mono"/>
              <a:sym typeface="JetBrains Mono"/>
            </a:endParaRPr>
          </a:p>
        </p:txBody>
      </p:sp>
      <p:sp>
        <p:nvSpPr>
          <p:cNvPr id="1917" name="Google Shape;1917;p89"/>
          <p:cNvSpPr/>
          <p:nvPr/>
        </p:nvSpPr>
        <p:spPr>
          <a:xfrm>
            <a:off x="3376924" y="1125450"/>
            <a:ext cx="21531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FILE</a:t>
            </a:r>
            <a:r>
              <a:rPr lang="en" sz="600">
                <a:solidFill>
                  <a:srgbClr val="37474F"/>
                </a:solidFill>
                <a:latin typeface="JetBrains Mono"/>
                <a:ea typeface="JetBrains Mono"/>
                <a:cs typeface="JetBrains Mono"/>
                <a:sym typeface="JetBrains Mono"/>
              </a:rPr>
              <a:t> fqName:</a:t>
            </a:r>
            <a:r>
              <a:rPr lang="en" sz="600">
                <a:solidFill>
                  <a:srgbClr val="FC801D"/>
                </a:solidFill>
                <a:latin typeface="JetBrains Mono"/>
                <a:ea typeface="JetBrains Mono"/>
                <a:cs typeface="JetBrains Mono"/>
                <a:sym typeface="JetBrains Mono"/>
              </a:rPr>
              <a:t>helloWorld</a:t>
            </a:r>
            <a:r>
              <a:rPr lang="en" sz="600">
                <a:solidFill>
                  <a:srgbClr val="37474F"/>
                </a:solidFill>
                <a:latin typeface="JetBrains Mono"/>
                <a:ea typeface="JetBrains Mono"/>
                <a:cs typeface="JetBrains Mono"/>
                <a:sym typeface="JetBrains Mono"/>
              </a:rPr>
              <a:t> fileName:/example.kt</a:t>
            </a:r>
            <a:endParaRPr sz="600">
              <a:solidFill>
                <a:srgbClr val="37474F"/>
              </a:solidFill>
              <a:latin typeface="JetBrains Mono"/>
              <a:ea typeface="JetBrains Mono"/>
              <a:cs typeface="JetBrains Mono"/>
              <a:sym typeface="JetBrains Mono"/>
            </a:endParaRPr>
          </a:p>
        </p:txBody>
      </p:sp>
      <p:sp>
        <p:nvSpPr>
          <p:cNvPr id="1918" name="Google Shape;1918;p89"/>
          <p:cNvSpPr/>
          <p:nvPr/>
        </p:nvSpPr>
        <p:spPr>
          <a:xfrm>
            <a:off x="310350" y="3367025"/>
            <a:ext cx="26718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CALL 'public final fun</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println</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message</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kotlin.Any?</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inline</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kotlin.io.ConsoleKt</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cxnSp>
        <p:nvCxnSpPr>
          <p:cNvPr id="1919" name="Google Shape;1919;p89"/>
          <p:cNvCxnSpPr>
            <a:stCxn id="1917" idx="2"/>
            <a:endCxn id="1916" idx="0"/>
          </p:cNvCxnSpPr>
          <p:nvPr/>
        </p:nvCxnSpPr>
        <p:spPr>
          <a:xfrm rot="5400000">
            <a:off x="3005374" y="141450"/>
            <a:ext cx="297600" cy="2598600"/>
          </a:xfrm>
          <a:prstGeom prst="curvedConnector3">
            <a:avLst>
              <a:gd fmla="val 50017" name="adj1"/>
            </a:avLst>
          </a:prstGeom>
          <a:noFill/>
          <a:ln cap="flat" cmpd="sng" w="9525">
            <a:solidFill>
              <a:srgbClr val="A2AEBD"/>
            </a:solidFill>
            <a:prstDash val="solid"/>
            <a:round/>
            <a:headEnd len="med" w="med" type="none"/>
            <a:tailEnd len="med" w="med" type="triangle"/>
          </a:ln>
        </p:spPr>
      </p:cxnSp>
      <p:sp>
        <p:nvSpPr>
          <p:cNvPr id="1920" name="Google Shape;1920;p89"/>
          <p:cNvSpPr/>
          <p:nvPr/>
        </p:nvSpPr>
        <p:spPr>
          <a:xfrm>
            <a:off x="4047950" y="1589650"/>
            <a:ext cx="4358100" cy="3048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FUN</a:t>
            </a:r>
            <a:r>
              <a:rPr lang="en" sz="600">
                <a:solidFill>
                  <a:srgbClr val="37474F"/>
                </a:solidFill>
                <a:latin typeface="JetBrains Mono"/>
                <a:ea typeface="JetBrains Mono"/>
                <a:cs typeface="JetBrains Mono"/>
                <a:sym typeface="JetBrains Mono"/>
              </a:rPr>
              <a:t> name:</a:t>
            </a:r>
            <a:r>
              <a:rPr lang="en" sz="600">
                <a:solidFill>
                  <a:srgbClr val="FC801D"/>
                </a:solidFill>
                <a:latin typeface="JetBrains Mono"/>
                <a:ea typeface="JetBrains Mono"/>
                <a:cs typeface="JetBrains Mono"/>
                <a:sym typeface="JetBrains Mono"/>
              </a:rPr>
              <a:t>main</a:t>
            </a:r>
            <a:r>
              <a:rPr lang="en" sz="600">
                <a:solidFill>
                  <a:srgbClr val="37474F"/>
                </a:solidFill>
                <a:latin typeface="JetBrains Mono"/>
                <a:ea typeface="JetBrains Mono"/>
                <a:cs typeface="JetBrains Mono"/>
                <a:sym typeface="JetBrains Mono"/>
              </a:rPr>
              <a:t> visibility:</a:t>
            </a:r>
            <a:r>
              <a:rPr lang="en" sz="600">
                <a:solidFill>
                  <a:srgbClr val="018001"/>
                </a:solidFill>
                <a:latin typeface="JetBrains Mono"/>
                <a:ea typeface="JetBrains Mono"/>
                <a:cs typeface="JetBrains Mono"/>
                <a:sym typeface="JetBrains Mono"/>
              </a:rPr>
              <a:t>public</a:t>
            </a:r>
            <a:r>
              <a:rPr lang="en" sz="600">
                <a:solidFill>
                  <a:srgbClr val="37474F"/>
                </a:solidFill>
                <a:latin typeface="JetBrains Mono"/>
                <a:ea typeface="JetBrains Mono"/>
                <a:cs typeface="JetBrains Mono"/>
                <a:sym typeface="JetBrains Mono"/>
              </a:rPr>
              <a:t> modality: </a:t>
            </a:r>
            <a:r>
              <a:rPr lang="en" sz="600">
                <a:solidFill>
                  <a:srgbClr val="018001"/>
                </a:solidFill>
                <a:latin typeface="JetBrains Mono"/>
                <a:ea typeface="JetBrains Mono"/>
                <a:cs typeface="JetBrains Mono"/>
                <a:sym typeface="JetBrains Mono"/>
              </a:rPr>
              <a:t>FINAL</a:t>
            </a:r>
            <a:r>
              <a:rPr lang="en" sz="600">
                <a:solidFill>
                  <a:srgbClr val="37474F"/>
                </a:solidFill>
                <a:latin typeface="JetBrains Mono"/>
                <a:ea typeface="JetBrains Mono"/>
                <a:cs typeface="JetBrains Mono"/>
                <a:sym typeface="JetBrains Mono"/>
              </a:rPr>
              <a:t> &lt;&gt;(</a:t>
            </a:r>
            <a:r>
              <a:rPr i="1" lang="en" sz="600">
                <a:solidFill>
                  <a:srgbClr val="6554E8"/>
                </a:solidFill>
                <a:latin typeface="JetBrains Mono"/>
                <a:ea typeface="JetBrains Mono"/>
                <a:cs typeface="JetBrains Mono"/>
                <a:sym typeface="JetBrains Mono"/>
              </a:rPr>
              <a:t>args</a:t>
            </a:r>
            <a:r>
              <a:rPr lang="en" sz="600">
                <a:solidFill>
                  <a:srgbClr val="37474F"/>
                </a:solidFill>
                <a:latin typeface="JetBrains Mono"/>
                <a:ea typeface="JetBrains Mono"/>
                <a:cs typeface="JetBrains Mono"/>
                <a:sym typeface="JetBrains Mono"/>
              </a:rPr>
              <a:t>:kotlin.Array&lt;kotlin.String&gt;)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returnType:</a:t>
            </a:r>
            <a:r>
              <a:rPr lang="en" sz="600">
                <a:solidFill>
                  <a:srgbClr val="FC801D"/>
                </a:solidFill>
                <a:latin typeface="JetBrains Mono"/>
                <a:ea typeface="JetBrains Mono"/>
                <a:cs typeface="JetBrains Mono"/>
                <a:sym typeface="JetBrains Mono"/>
              </a:rPr>
              <a:t>kotlin.Unit</a:t>
            </a:r>
            <a:endParaRPr sz="600">
              <a:solidFill>
                <a:srgbClr val="FC801D"/>
              </a:solidFill>
              <a:latin typeface="JetBrains Mono"/>
              <a:ea typeface="JetBrains Mono"/>
              <a:cs typeface="JetBrains Mono"/>
              <a:sym typeface="JetBrains Mono"/>
            </a:endParaRPr>
          </a:p>
        </p:txBody>
      </p:sp>
      <p:sp>
        <p:nvSpPr>
          <p:cNvPr id="1921" name="Google Shape;1921;p89"/>
          <p:cNvSpPr/>
          <p:nvPr/>
        </p:nvSpPr>
        <p:spPr>
          <a:xfrm>
            <a:off x="465270" y="2190057"/>
            <a:ext cx="27792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VALUE_PARAMETER</a:t>
            </a:r>
            <a:r>
              <a:rPr lang="en" sz="600">
                <a:solidFill>
                  <a:srgbClr val="37474F"/>
                </a:solidFill>
                <a:latin typeface="JetBrains Mono"/>
                <a:ea typeface="JetBrains Mono"/>
                <a:cs typeface="JetBrains Mono"/>
                <a:sym typeface="JetBrains Mono"/>
              </a:rPr>
              <a:t> name:</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index:0 type:</a:t>
            </a:r>
            <a:r>
              <a:rPr lang="en" sz="600">
                <a:solidFill>
                  <a:srgbClr val="FC801D"/>
                </a:solidFill>
                <a:latin typeface="JetBrains Mono"/>
                <a:ea typeface="JetBrains Mono"/>
                <a:cs typeface="JetBrains Mono"/>
                <a:sym typeface="JetBrains Mono"/>
              </a:rPr>
              <a:t>kotlin.String</a:t>
            </a:r>
            <a:endParaRPr sz="600">
              <a:solidFill>
                <a:srgbClr val="FC801D"/>
              </a:solidFill>
              <a:latin typeface="JetBrains Mono"/>
              <a:ea typeface="JetBrains Mono"/>
              <a:cs typeface="JetBrains Mono"/>
              <a:sym typeface="JetBrains Mono"/>
            </a:endParaRPr>
          </a:p>
        </p:txBody>
      </p:sp>
      <p:sp>
        <p:nvSpPr>
          <p:cNvPr id="1922" name="Google Shape;1922;p89"/>
          <p:cNvSpPr/>
          <p:nvPr/>
        </p:nvSpPr>
        <p:spPr>
          <a:xfrm>
            <a:off x="3450175" y="2190050"/>
            <a:ext cx="6741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BLOCK_BODY</a:t>
            </a:r>
            <a:endParaRPr sz="600">
              <a:solidFill>
                <a:srgbClr val="FC801D"/>
              </a:solidFill>
              <a:latin typeface="JetBrains Mono"/>
              <a:ea typeface="JetBrains Mono"/>
              <a:cs typeface="JetBrains Mono"/>
              <a:sym typeface="JetBrains Mono"/>
            </a:endParaRPr>
          </a:p>
        </p:txBody>
      </p:sp>
      <p:sp>
        <p:nvSpPr>
          <p:cNvPr id="1923" name="Google Shape;1923;p89"/>
          <p:cNvSpPr/>
          <p:nvPr/>
        </p:nvSpPr>
        <p:spPr>
          <a:xfrm>
            <a:off x="4624400" y="2190050"/>
            <a:ext cx="32052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VALUE_PARAMETER</a:t>
            </a:r>
            <a:r>
              <a:rPr lang="en" sz="600">
                <a:solidFill>
                  <a:srgbClr val="37474F"/>
                </a:solidFill>
                <a:latin typeface="JetBrains Mono"/>
                <a:ea typeface="JetBrains Mono"/>
                <a:cs typeface="JetBrains Mono"/>
                <a:sym typeface="JetBrains Mono"/>
              </a:rPr>
              <a:t> name:</a:t>
            </a:r>
            <a:r>
              <a:rPr i="1" lang="en" sz="600">
                <a:solidFill>
                  <a:srgbClr val="6554E8"/>
                </a:solidFill>
                <a:latin typeface="JetBrains Mono"/>
                <a:ea typeface="JetBrains Mono"/>
                <a:cs typeface="JetBrains Mono"/>
                <a:sym typeface="JetBrains Mono"/>
              </a:rPr>
              <a:t>args</a:t>
            </a:r>
            <a:r>
              <a:rPr lang="en" sz="600">
                <a:solidFill>
                  <a:srgbClr val="37474F"/>
                </a:solidFill>
                <a:latin typeface="JetBrains Mono"/>
                <a:ea typeface="JetBrains Mono"/>
                <a:cs typeface="JetBrains Mono"/>
                <a:sym typeface="JetBrains Mono"/>
              </a:rPr>
              <a:t> index:0 type:</a:t>
            </a:r>
            <a:r>
              <a:rPr lang="en" sz="600">
                <a:solidFill>
                  <a:srgbClr val="FC801D"/>
                </a:solidFill>
                <a:latin typeface="JetBrains Mono"/>
                <a:ea typeface="JetBrains Mono"/>
                <a:cs typeface="JetBrains Mono"/>
                <a:sym typeface="JetBrains Mono"/>
              </a:rPr>
              <a:t>kotlin.Array&lt;kotlin.String&gt;</a:t>
            </a:r>
            <a:endParaRPr sz="600">
              <a:solidFill>
                <a:srgbClr val="FC801D"/>
              </a:solidFill>
              <a:latin typeface="JetBrains Mono"/>
              <a:ea typeface="JetBrains Mono"/>
              <a:cs typeface="JetBrains Mono"/>
              <a:sym typeface="JetBrains Mono"/>
            </a:endParaRPr>
          </a:p>
        </p:txBody>
      </p:sp>
      <p:sp>
        <p:nvSpPr>
          <p:cNvPr id="1924" name="Google Shape;1924;p89"/>
          <p:cNvSpPr/>
          <p:nvPr/>
        </p:nvSpPr>
        <p:spPr>
          <a:xfrm>
            <a:off x="7936425" y="2190050"/>
            <a:ext cx="6741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018001"/>
                </a:solidFill>
                <a:latin typeface="JetBrains Mono"/>
                <a:ea typeface="JetBrains Mono"/>
                <a:cs typeface="JetBrains Mono"/>
                <a:sym typeface="JetBrains Mono"/>
              </a:rPr>
              <a:t>BLOCK_BODY</a:t>
            </a:r>
            <a:endParaRPr sz="600">
              <a:solidFill>
                <a:srgbClr val="FC801D"/>
              </a:solidFill>
              <a:latin typeface="JetBrains Mono"/>
              <a:ea typeface="JetBrains Mono"/>
              <a:cs typeface="JetBrains Mono"/>
              <a:sym typeface="JetBrains Mono"/>
            </a:endParaRPr>
          </a:p>
        </p:txBody>
      </p:sp>
      <p:sp>
        <p:nvSpPr>
          <p:cNvPr id="1925" name="Google Shape;1925;p89"/>
          <p:cNvSpPr/>
          <p:nvPr/>
        </p:nvSpPr>
        <p:spPr>
          <a:xfrm>
            <a:off x="83075" y="2575500"/>
            <a:ext cx="4265100" cy="3048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RETURN</a:t>
            </a:r>
            <a:r>
              <a:rPr lang="en" sz="600">
                <a:solidFill>
                  <a:srgbClr val="37474F"/>
                </a:solidFill>
                <a:latin typeface="JetBrains Mono"/>
                <a:ea typeface="JetBrains Mono"/>
                <a:cs typeface="JetBrains Mono"/>
                <a:sym typeface="JetBrains Mono"/>
              </a:rPr>
              <a:t> type=</a:t>
            </a:r>
            <a:r>
              <a:rPr lang="en" sz="600">
                <a:solidFill>
                  <a:srgbClr val="FC801D"/>
                </a:solidFill>
                <a:latin typeface="JetBrains Mono"/>
                <a:ea typeface="JetBrains Mono"/>
                <a:cs typeface="JetBrains Mono"/>
                <a:sym typeface="JetBrains Mono"/>
              </a:rPr>
              <a:t>kotlin.Nothing</a:t>
            </a:r>
            <a:endParaRPr sz="6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from='</a:t>
            </a:r>
            <a:r>
              <a:rPr lang="en" sz="600">
                <a:solidFill>
                  <a:srgbClr val="018001"/>
                </a:solidFill>
                <a:latin typeface="JetBrains Mono"/>
                <a:ea typeface="JetBrains Mono"/>
                <a:cs typeface="JetBrains Mono"/>
                <a:sym typeface="JetBrains Mono"/>
              </a:rPr>
              <a:t>public final fun</a:t>
            </a:r>
            <a:r>
              <a:rPr lang="en" sz="600">
                <a:solidFill>
                  <a:srgbClr val="37474F"/>
                </a:solidFill>
                <a:latin typeface="JetBrains Mono"/>
                <a:ea typeface="JetBrains Mono"/>
                <a:cs typeface="JetBrains Mono"/>
                <a:sym typeface="JetBrains Mono"/>
              </a:rPr>
              <a:t> </a:t>
            </a:r>
            <a:r>
              <a:rPr i="1" lang="en" sz="600">
                <a:solidFill>
                  <a:srgbClr val="FC801D"/>
                </a:solidFill>
                <a:latin typeface="JetBrains Mono"/>
                <a:ea typeface="JetBrains Mono"/>
                <a:cs typeface="JetBrains Mono"/>
                <a:sym typeface="JetBrains Mono"/>
              </a:rPr>
              <a:t>hello</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helloworld</a:t>
            </a:r>
            <a:r>
              <a:rPr lang="en" sz="600">
                <a:solidFill>
                  <a:srgbClr val="37474F"/>
                </a:solidFill>
                <a:latin typeface="JetBrains Mono"/>
                <a:ea typeface="JetBrains Mono"/>
                <a:cs typeface="JetBrains Mono"/>
                <a:sym typeface="JetBrains Mono"/>
              </a:rPr>
              <a:t>'</a:t>
            </a:r>
            <a:endParaRPr sz="600">
              <a:solidFill>
                <a:srgbClr val="FC801D"/>
              </a:solidFill>
              <a:latin typeface="JetBrains Mono"/>
              <a:ea typeface="JetBrains Mono"/>
              <a:cs typeface="JetBrains Mono"/>
              <a:sym typeface="JetBrains Mono"/>
            </a:endParaRPr>
          </a:p>
        </p:txBody>
      </p:sp>
      <p:sp>
        <p:nvSpPr>
          <p:cNvPr id="1926" name="Google Shape;1926;p89"/>
          <p:cNvSpPr/>
          <p:nvPr/>
        </p:nvSpPr>
        <p:spPr>
          <a:xfrm>
            <a:off x="4435175" y="2575500"/>
            <a:ext cx="19323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VAR</a:t>
            </a:r>
            <a:r>
              <a:rPr lang="en" sz="600">
                <a:solidFill>
                  <a:srgbClr val="FC801D"/>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name:</a:t>
            </a:r>
            <a:r>
              <a:rPr i="1" lang="en" sz="600">
                <a:solidFill>
                  <a:srgbClr val="6554E8"/>
                </a:solidFill>
                <a:latin typeface="JetBrains Mono"/>
                <a:ea typeface="JetBrains Mono"/>
                <a:cs typeface="JetBrains Mono"/>
                <a:sym typeface="JetBrains Mono"/>
              </a:rPr>
              <a:t>user</a:t>
            </a:r>
            <a:r>
              <a:rPr lang="en" sz="600">
                <a:solidFill>
                  <a:srgbClr val="FC801D"/>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 </a:t>
            </a:r>
            <a:r>
              <a:rPr lang="en" sz="600">
                <a:solidFill>
                  <a:srgbClr val="37474F"/>
                </a:solidFill>
                <a:latin typeface="JetBrains Mono"/>
                <a:ea typeface="JetBrains Mono"/>
                <a:cs typeface="JetBrains Mono"/>
                <a:sym typeface="JetBrains Mono"/>
              </a:rPr>
              <a:t>[val]</a:t>
            </a:r>
            <a:endParaRPr sz="600">
              <a:solidFill>
                <a:srgbClr val="37474F"/>
              </a:solidFill>
              <a:latin typeface="JetBrains Mono"/>
              <a:ea typeface="JetBrains Mono"/>
              <a:cs typeface="JetBrains Mono"/>
              <a:sym typeface="JetBrains Mono"/>
            </a:endParaRPr>
          </a:p>
        </p:txBody>
      </p:sp>
      <p:cxnSp>
        <p:nvCxnSpPr>
          <p:cNvPr id="1927" name="Google Shape;1927;p89"/>
          <p:cNvCxnSpPr>
            <a:stCxn id="1917" idx="2"/>
            <a:endCxn id="1920" idx="0"/>
          </p:cNvCxnSpPr>
          <p:nvPr/>
        </p:nvCxnSpPr>
        <p:spPr>
          <a:xfrm flipH="1" rot="-5400000">
            <a:off x="5191474" y="553950"/>
            <a:ext cx="297600" cy="17736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28" name="Google Shape;1928;p89"/>
          <p:cNvCxnSpPr>
            <a:stCxn id="1916" idx="2"/>
            <a:endCxn id="1921" idx="0"/>
          </p:cNvCxnSpPr>
          <p:nvPr/>
        </p:nvCxnSpPr>
        <p:spPr>
          <a:xfrm flipH="1" rot="-5400000">
            <a:off x="1707425" y="2041900"/>
            <a:ext cx="295500" cy="600"/>
          </a:xfrm>
          <a:prstGeom prst="curvedConnector3">
            <a:avLst>
              <a:gd fmla="val 50018" name="adj1"/>
            </a:avLst>
          </a:prstGeom>
          <a:noFill/>
          <a:ln cap="flat" cmpd="sng" w="9525">
            <a:solidFill>
              <a:srgbClr val="A2AEBD"/>
            </a:solidFill>
            <a:prstDash val="solid"/>
            <a:round/>
            <a:headEnd len="med" w="med" type="none"/>
            <a:tailEnd len="med" w="med" type="triangle"/>
          </a:ln>
        </p:spPr>
      </p:cxnSp>
      <p:cxnSp>
        <p:nvCxnSpPr>
          <p:cNvPr id="1929" name="Google Shape;1929;p89"/>
          <p:cNvCxnSpPr>
            <a:stCxn id="1916" idx="2"/>
            <a:endCxn id="1922" idx="0"/>
          </p:cNvCxnSpPr>
          <p:nvPr/>
        </p:nvCxnSpPr>
        <p:spPr>
          <a:xfrm flipH="1" rot="-5400000">
            <a:off x="2673275" y="1076050"/>
            <a:ext cx="295500" cy="19323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30" name="Google Shape;1930;p89"/>
          <p:cNvCxnSpPr>
            <a:stCxn id="1920" idx="2"/>
            <a:endCxn id="1923" idx="0"/>
          </p:cNvCxnSpPr>
          <p:nvPr/>
        </p:nvCxnSpPr>
        <p:spPr>
          <a:xfrm flipH="1" rot="-5400000">
            <a:off x="6079550" y="2041900"/>
            <a:ext cx="295500" cy="6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31" name="Google Shape;1931;p89"/>
          <p:cNvCxnSpPr>
            <a:stCxn id="1920" idx="2"/>
            <a:endCxn id="1924" idx="0"/>
          </p:cNvCxnSpPr>
          <p:nvPr/>
        </p:nvCxnSpPr>
        <p:spPr>
          <a:xfrm flipH="1" rot="-5400000">
            <a:off x="7102550" y="1018900"/>
            <a:ext cx="295500" cy="20466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32" name="Google Shape;1932;p89"/>
          <p:cNvCxnSpPr>
            <a:stCxn id="1922" idx="2"/>
            <a:endCxn id="1925" idx="0"/>
          </p:cNvCxnSpPr>
          <p:nvPr/>
        </p:nvCxnSpPr>
        <p:spPr>
          <a:xfrm rot="5400000">
            <a:off x="2891875" y="1680200"/>
            <a:ext cx="219000" cy="15717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1933" name="Google Shape;1933;p89"/>
          <p:cNvCxnSpPr>
            <a:stCxn id="1924" idx="2"/>
            <a:endCxn id="1926" idx="0"/>
          </p:cNvCxnSpPr>
          <p:nvPr/>
        </p:nvCxnSpPr>
        <p:spPr>
          <a:xfrm rot="5400000">
            <a:off x="6727875" y="1029950"/>
            <a:ext cx="219000" cy="2872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1934" name="Google Shape;1934;p89"/>
          <p:cNvCxnSpPr>
            <a:stCxn id="1924" idx="2"/>
            <a:endCxn id="1935" idx="0"/>
          </p:cNvCxnSpPr>
          <p:nvPr/>
        </p:nvCxnSpPr>
        <p:spPr>
          <a:xfrm rot="5400000">
            <a:off x="7502925" y="2585600"/>
            <a:ext cx="999600" cy="541500"/>
          </a:xfrm>
          <a:prstGeom prst="curvedConnector3">
            <a:avLst>
              <a:gd fmla="val 50000" name="adj1"/>
            </a:avLst>
          </a:prstGeom>
          <a:noFill/>
          <a:ln cap="flat" cmpd="sng" w="9525">
            <a:solidFill>
              <a:srgbClr val="A2AEBD"/>
            </a:solidFill>
            <a:prstDash val="solid"/>
            <a:round/>
            <a:headEnd len="med" w="med" type="none"/>
            <a:tailEnd len="med" w="med" type="triangle"/>
          </a:ln>
        </p:spPr>
      </p:cxnSp>
      <p:cxnSp>
        <p:nvCxnSpPr>
          <p:cNvPr id="1936" name="Google Shape;1936;p89"/>
          <p:cNvCxnSpPr>
            <a:stCxn id="1925" idx="2"/>
            <a:endCxn id="1918" idx="0"/>
          </p:cNvCxnSpPr>
          <p:nvPr/>
        </p:nvCxnSpPr>
        <p:spPr>
          <a:xfrm rot="5400000">
            <a:off x="1687625" y="2838900"/>
            <a:ext cx="486600" cy="569400"/>
          </a:xfrm>
          <a:prstGeom prst="curvedConnector3">
            <a:avLst>
              <a:gd fmla="val 50013" name="adj1"/>
            </a:avLst>
          </a:prstGeom>
          <a:noFill/>
          <a:ln cap="flat" cmpd="sng" w="9525">
            <a:solidFill>
              <a:srgbClr val="A2AEBD"/>
            </a:solidFill>
            <a:prstDash val="solid"/>
            <a:round/>
            <a:headEnd len="med" w="med" type="none"/>
            <a:tailEnd len="med" w="med" type="triangle"/>
          </a:ln>
        </p:spPr>
      </p:cxnSp>
      <p:cxnSp>
        <p:nvCxnSpPr>
          <p:cNvPr id="1937" name="Google Shape;1937;p89"/>
          <p:cNvCxnSpPr>
            <a:stCxn id="1926" idx="2"/>
            <a:endCxn id="1938" idx="0"/>
          </p:cNvCxnSpPr>
          <p:nvPr/>
        </p:nvCxnSpPr>
        <p:spPr>
          <a:xfrm rot="5400000">
            <a:off x="4849925" y="2804700"/>
            <a:ext cx="614100" cy="4887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1939" name="Google Shape;1939;p89"/>
          <p:cNvCxnSpPr>
            <a:stCxn id="1918" idx="2"/>
            <a:endCxn id="1940" idx="0"/>
          </p:cNvCxnSpPr>
          <p:nvPr/>
        </p:nvCxnSpPr>
        <p:spPr>
          <a:xfrm flipH="1" rot="-5400000">
            <a:off x="1770900" y="3621875"/>
            <a:ext cx="320100" cy="569400"/>
          </a:xfrm>
          <a:prstGeom prst="curvedConnector3">
            <a:avLst>
              <a:gd fmla="val 50021" name="adj1"/>
            </a:avLst>
          </a:prstGeom>
          <a:noFill/>
          <a:ln cap="flat" cmpd="sng" w="9525">
            <a:solidFill>
              <a:srgbClr val="A2AEBD"/>
            </a:solidFill>
            <a:prstDash val="solid"/>
            <a:round/>
            <a:headEnd len="med" w="med" type="none"/>
            <a:tailEnd len="med" w="med" type="triangle"/>
          </a:ln>
        </p:spPr>
      </p:cxnSp>
      <p:sp>
        <p:nvSpPr>
          <p:cNvPr id="1940" name="Google Shape;1940;p89"/>
          <p:cNvSpPr/>
          <p:nvPr/>
        </p:nvSpPr>
        <p:spPr>
          <a:xfrm>
            <a:off x="1209424" y="4066763"/>
            <a:ext cx="20124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STRING_CONCATENATION </a:t>
            </a: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a:t>
            </a:r>
            <a:endParaRPr sz="600">
              <a:solidFill>
                <a:srgbClr val="FC801D"/>
              </a:solidFill>
              <a:latin typeface="JetBrains Mono"/>
              <a:ea typeface="JetBrains Mono"/>
              <a:cs typeface="JetBrains Mono"/>
              <a:sym typeface="JetBrains Mono"/>
            </a:endParaRPr>
          </a:p>
        </p:txBody>
      </p:sp>
      <p:sp>
        <p:nvSpPr>
          <p:cNvPr id="1938" name="Google Shape;1938;p89"/>
          <p:cNvSpPr/>
          <p:nvPr/>
        </p:nvSpPr>
        <p:spPr>
          <a:xfrm>
            <a:off x="3576650" y="3356150"/>
            <a:ext cx="26718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CALL 'public final fun</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get</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index</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kotlin.Int</a:t>
            </a:r>
            <a:r>
              <a:rPr lang="en" sz="600">
                <a:solidFill>
                  <a:srgbClr val="37474F"/>
                </a:solidFill>
                <a:latin typeface="JetBrains Mono"/>
                <a:ea typeface="JetBrains Mono"/>
                <a:cs typeface="JetBrains Mono"/>
                <a:sym typeface="JetBrains Mono"/>
              </a:rPr>
              <a:t>): </a:t>
            </a:r>
            <a:r>
              <a:rPr lang="en" sz="600">
                <a:solidFill>
                  <a:schemeClr val="accent1"/>
                </a:solidFill>
                <a:latin typeface="JetBrains Mono"/>
                <a:ea typeface="JetBrains Mono"/>
                <a:cs typeface="JetBrains Mono"/>
                <a:sym typeface="JetBrains Mono"/>
              </a:rPr>
              <a:t>T</a:t>
            </a:r>
            <a:r>
              <a:rPr lang="en" sz="600">
                <a:solidFill>
                  <a:srgbClr val="37474F"/>
                </a:solidFill>
                <a:latin typeface="JetBrains Mono"/>
                <a:ea typeface="JetBrains Mono"/>
                <a:cs typeface="JetBrains Mono"/>
                <a:sym typeface="JetBrains Mono"/>
              </a:rPr>
              <a:t> of </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operator</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sp>
        <p:nvSpPr>
          <p:cNvPr id="1935" name="Google Shape;1935;p89"/>
          <p:cNvSpPr/>
          <p:nvPr/>
        </p:nvSpPr>
        <p:spPr>
          <a:xfrm>
            <a:off x="6342350" y="3356150"/>
            <a:ext cx="27792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CALL 'public final fun</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hello</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helloworld</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sp>
        <p:nvSpPr>
          <p:cNvPr id="1941" name="Google Shape;1941;p89"/>
          <p:cNvSpPr/>
          <p:nvPr/>
        </p:nvSpPr>
        <p:spPr>
          <a:xfrm>
            <a:off x="83075" y="4700525"/>
            <a:ext cx="23433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CONST </a:t>
            </a:r>
            <a:r>
              <a:rPr lang="en" sz="600">
                <a:solidFill>
                  <a:srgbClr val="37474F"/>
                </a:solidFill>
                <a:latin typeface="JetBrains Mono"/>
                <a:ea typeface="JetBrains Mono"/>
                <a:cs typeface="JetBrains Mono"/>
                <a:sym typeface="JetBrains Mono"/>
              </a:rPr>
              <a:t>String type=</a:t>
            </a:r>
            <a:r>
              <a:rPr lang="en" sz="600">
                <a:solidFill>
                  <a:srgbClr val="FC801D"/>
                </a:solidFill>
                <a:latin typeface="JetBrains Mono"/>
                <a:ea typeface="JetBrains Mono"/>
                <a:cs typeface="JetBrains Mono"/>
                <a:sym typeface="JetBrains Mono"/>
              </a:rPr>
              <a:t>kotlin.String</a:t>
            </a:r>
            <a:r>
              <a:rPr lang="en" sz="600">
                <a:solidFill>
                  <a:srgbClr val="018001"/>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value="Hello, "</a:t>
            </a:r>
            <a:endParaRPr sz="600">
              <a:solidFill>
                <a:srgbClr val="FC801D"/>
              </a:solidFill>
              <a:latin typeface="JetBrains Mono"/>
              <a:ea typeface="JetBrains Mono"/>
              <a:cs typeface="JetBrains Mono"/>
              <a:sym typeface="JetBrains Mono"/>
            </a:endParaRPr>
          </a:p>
        </p:txBody>
      </p:sp>
      <p:sp>
        <p:nvSpPr>
          <p:cNvPr id="1942" name="Google Shape;1942;p89"/>
          <p:cNvSpPr/>
          <p:nvPr/>
        </p:nvSpPr>
        <p:spPr>
          <a:xfrm>
            <a:off x="2485700" y="4692475"/>
            <a:ext cx="15669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GET VAR </a:t>
            </a:r>
            <a:r>
              <a:rPr lang="en" sz="600">
                <a:solidFill>
                  <a:srgbClr val="37474F"/>
                </a:solidFill>
                <a:latin typeface="JetBrains Mono"/>
                <a:ea typeface="JetBrains Mono"/>
                <a:cs typeface="JetBrains Mono"/>
                <a:sym typeface="JetBrains Mono"/>
              </a:rPr>
              <a:t>'</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endParaRPr sz="6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declared in </a:t>
            </a:r>
            <a:r>
              <a:rPr lang="en" sz="600">
                <a:solidFill>
                  <a:srgbClr val="FC801D"/>
                </a:solidFill>
                <a:latin typeface="JetBrains Mono"/>
                <a:ea typeface="JetBrains Mono"/>
                <a:cs typeface="JetBrains Mono"/>
                <a:sym typeface="JetBrains Mono"/>
              </a:rPr>
              <a:t>helloWorld.hello</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sp>
        <p:nvSpPr>
          <p:cNvPr id="1943" name="Google Shape;1943;p89"/>
          <p:cNvSpPr/>
          <p:nvPr/>
        </p:nvSpPr>
        <p:spPr>
          <a:xfrm>
            <a:off x="4194050" y="4500700"/>
            <a:ext cx="22020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GET_VAR</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args</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&lt;</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&gt;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declared in </a:t>
            </a:r>
            <a:r>
              <a:rPr lang="en" sz="600">
                <a:solidFill>
                  <a:srgbClr val="FC801D"/>
                </a:solidFill>
                <a:latin typeface="JetBrains Mono"/>
                <a:ea typeface="JetBrains Mono"/>
                <a:cs typeface="JetBrains Mono"/>
                <a:sym typeface="JetBrains Mono"/>
              </a:rPr>
              <a:t>helloworld.main</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&lt;</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&gt; origin=null</a:t>
            </a:r>
            <a:endParaRPr sz="600">
              <a:solidFill>
                <a:srgbClr val="37474F"/>
              </a:solidFill>
              <a:latin typeface="JetBrains Mono"/>
              <a:ea typeface="JetBrains Mono"/>
              <a:cs typeface="JetBrains Mono"/>
              <a:sym typeface="JetBrains Mono"/>
            </a:endParaRPr>
          </a:p>
        </p:txBody>
      </p:sp>
      <p:sp>
        <p:nvSpPr>
          <p:cNvPr id="1944" name="Google Shape;1944;p89"/>
          <p:cNvSpPr/>
          <p:nvPr/>
        </p:nvSpPr>
        <p:spPr>
          <a:xfrm>
            <a:off x="6393900" y="4121200"/>
            <a:ext cx="17832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018001"/>
                </a:solidFill>
                <a:latin typeface="JetBrains Mono"/>
                <a:ea typeface="JetBrains Mono"/>
                <a:cs typeface="JetBrains Mono"/>
                <a:sym typeface="JetBrains Mono"/>
              </a:rPr>
              <a:t>CONST </a:t>
            </a:r>
            <a:r>
              <a:rPr lang="en" sz="600">
                <a:solidFill>
                  <a:srgbClr val="37474F"/>
                </a:solidFill>
                <a:latin typeface="JetBrains Mono"/>
                <a:ea typeface="JetBrains Mono"/>
                <a:cs typeface="JetBrains Mono"/>
                <a:sym typeface="JetBrains Mono"/>
              </a:rPr>
              <a:t>Int type=</a:t>
            </a:r>
            <a:r>
              <a:rPr lang="en" sz="600">
                <a:solidFill>
                  <a:srgbClr val="FC801D"/>
                </a:solidFill>
                <a:latin typeface="JetBrains Mono"/>
                <a:ea typeface="JetBrains Mono"/>
                <a:cs typeface="JetBrains Mono"/>
                <a:sym typeface="JetBrains Mono"/>
              </a:rPr>
              <a:t>kotlin.Int</a:t>
            </a:r>
            <a:r>
              <a:rPr lang="en" sz="600">
                <a:solidFill>
                  <a:srgbClr val="018001"/>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value=0</a:t>
            </a:r>
            <a:endParaRPr sz="600">
              <a:solidFill>
                <a:srgbClr val="FC801D"/>
              </a:solidFill>
              <a:latin typeface="JetBrains Mono"/>
              <a:ea typeface="JetBrains Mono"/>
              <a:cs typeface="JetBrains Mono"/>
              <a:sym typeface="JetBrains Mono"/>
            </a:endParaRPr>
          </a:p>
        </p:txBody>
      </p:sp>
      <p:sp>
        <p:nvSpPr>
          <p:cNvPr id="1945" name="Google Shape;1945;p89"/>
          <p:cNvSpPr/>
          <p:nvPr/>
        </p:nvSpPr>
        <p:spPr>
          <a:xfrm>
            <a:off x="7014300" y="4435125"/>
            <a:ext cx="19335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GET_VAR</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val</a:t>
            </a:r>
            <a:r>
              <a:rPr lang="en" sz="600">
                <a:solidFill>
                  <a:srgbClr val="6554E8"/>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val</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declared in </a:t>
            </a:r>
            <a:r>
              <a:rPr lang="en" sz="600">
                <a:solidFill>
                  <a:srgbClr val="FC801D"/>
                </a:solidFill>
                <a:latin typeface="JetBrains Mono"/>
                <a:ea typeface="JetBrains Mono"/>
                <a:cs typeface="JetBrains Mono"/>
                <a:sym typeface="JetBrains Mono"/>
              </a:rPr>
              <a:t>helloworld.main</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cxnSp>
        <p:nvCxnSpPr>
          <p:cNvPr id="1946" name="Google Shape;1946;p89"/>
          <p:cNvCxnSpPr>
            <a:stCxn id="1940" idx="2"/>
            <a:endCxn id="1941" idx="0"/>
          </p:cNvCxnSpPr>
          <p:nvPr/>
        </p:nvCxnSpPr>
        <p:spPr>
          <a:xfrm rot="5400000">
            <a:off x="1501474" y="3986513"/>
            <a:ext cx="467400" cy="960900"/>
          </a:xfrm>
          <a:prstGeom prst="curvedConnector3">
            <a:avLst>
              <a:gd fmla="val 49985" name="adj1"/>
            </a:avLst>
          </a:prstGeom>
          <a:noFill/>
          <a:ln cap="flat" cmpd="sng" w="9525">
            <a:solidFill>
              <a:srgbClr val="A2AEBD"/>
            </a:solidFill>
            <a:prstDash val="solid"/>
            <a:round/>
            <a:headEnd len="med" w="med" type="none"/>
            <a:tailEnd len="med" w="med" type="triangle"/>
          </a:ln>
        </p:spPr>
      </p:cxnSp>
      <p:cxnSp>
        <p:nvCxnSpPr>
          <p:cNvPr id="1947" name="Google Shape;1947;p89"/>
          <p:cNvCxnSpPr>
            <a:stCxn id="1938" idx="2"/>
            <a:endCxn id="1943" idx="0"/>
          </p:cNvCxnSpPr>
          <p:nvPr/>
        </p:nvCxnSpPr>
        <p:spPr>
          <a:xfrm flipH="1" rot="-5400000">
            <a:off x="4721300" y="3926900"/>
            <a:ext cx="765000" cy="3825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1948" name="Google Shape;1948;p89"/>
          <p:cNvCxnSpPr/>
          <p:nvPr/>
        </p:nvCxnSpPr>
        <p:spPr>
          <a:xfrm flipH="1" rot="-5400000">
            <a:off x="8447000" y="4083450"/>
            <a:ext cx="690600" cy="600"/>
          </a:xfrm>
          <a:prstGeom prst="curvedConnector3">
            <a:avLst>
              <a:gd fmla="val 50000" name="adj1"/>
            </a:avLst>
          </a:prstGeom>
          <a:noFill/>
          <a:ln cap="flat" cmpd="sng" w="9525">
            <a:solidFill>
              <a:srgbClr val="A2AEBD"/>
            </a:solidFill>
            <a:prstDash val="solid"/>
            <a:round/>
            <a:headEnd len="med" w="med" type="none"/>
            <a:tailEnd len="med" w="med" type="triangle"/>
          </a:ln>
        </p:spPr>
      </p:cxnSp>
      <p:cxnSp>
        <p:nvCxnSpPr>
          <p:cNvPr id="1949" name="Google Shape;1949;p89"/>
          <p:cNvCxnSpPr>
            <a:stCxn id="1938" idx="2"/>
            <a:endCxn id="1944" idx="0"/>
          </p:cNvCxnSpPr>
          <p:nvPr/>
        </p:nvCxnSpPr>
        <p:spPr>
          <a:xfrm flipH="1" rot="-5400000">
            <a:off x="5906300" y="2741900"/>
            <a:ext cx="385500" cy="2373000"/>
          </a:xfrm>
          <a:prstGeom prst="curvedConnector3">
            <a:avLst>
              <a:gd fmla="val 50006" name="adj1"/>
            </a:avLst>
          </a:prstGeom>
          <a:noFill/>
          <a:ln cap="flat" cmpd="sng" w="9525">
            <a:solidFill>
              <a:srgbClr val="A2AEBD"/>
            </a:solidFill>
            <a:prstDash val="solid"/>
            <a:round/>
            <a:headEnd len="med" w="med" type="none"/>
            <a:tailEnd len="med" w="med" type="triangle"/>
          </a:ln>
        </p:spPr>
      </p:cxnSp>
      <p:cxnSp>
        <p:nvCxnSpPr>
          <p:cNvPr id="1950" name="Google Shape;1950;p89"/>
          <p:cNvCxnSpPr>
            <a:stCxn id="1940" idx="2"/>
            <a:endCxn id="1942" idx="0"/>
          </p:cNvCxnSpPr>
          <p:nvPr/>
        </p:nvCxnSpPr>
        <p:spPr>
          <a:xfrm flipH="1" rot="-5400000">
            <a:off x="2512774" y="3936113"/>
            <a:ext cx="459300" cy="1053600"/>
          </a:xfrm>
          <a:prstGeom prst="curvedConnector3">
            <a:avLst>
              <a:gd fmla="val 49990" name="adj1"/>
            </a:avLst>
          </a:prstGeom>
          <a:noFill/>
          <a:ln cap="flat" cmpd="sng" w="9525">
            <a:solidFill>
              <a:srgbClr val="A2AEBD"/>
            </a:solidFill>
            <a:prstDash val="solid"/>
            <a:round/>
            <a:headEnd len="med" w="med" type="none"/>
            <a:tailEnd len="med" w="med" type="triangle"/>
          </a:ln>
        </p:spPr>
      </p:cxnSp>
      <p:sp>
        <p:nvSpPr>
          <p:cNvPr id="1951" name="Google Shape;1951;p89"/>
          <p:cNvSpPr txBox="1"/>
          <p:nvPr/>
        </p:nvSpPr>
        <p:spPr>
          <a:xfrm>
            <a:off x="8514088" y="4039200"/>
            <a:ext cx="5415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user:</a:t>
            </a:r>
            <a:endParaRPr sz="600">
              <a:solidFill>
                <a:srgbClr val="37474F"/>
              </a:solidFill>
              <a:highlight>
                <a:schemeClr val="lt1"/>
              </a:highlight>
              <a:latin typeface="JetBrains Mono"/>
              <a:ea typeface="JetBrains Mono"/>
              <a:cs typeface="JetBrains Mono"/>
              <a:sym typeface="JetBrains Mono"/>
            </a:endParaRPr>
          </a:p>
        </p:txBody>
      </p:sp>
      <p:sp>
        <p:nvSpPr>
          <p:cNvPr id="1952" name="Google Shape;1952;p89"/>
          <p:cNvSpPr txBox="1"/>
          <p:nvPr/>
        </p:nvSpPr>
        <p:spPr>
          <a:xfrm>
            <a:off x="5875663" y="3882225"/>
            <a:ext cx="5415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index</a:t>
            </a:r>
            <a:r>
              <a:rPr lang="en" sz="600">
                <a:solidFill>
                  <a:srgbClr val="37474F"/>
                </a:solidFill>
                <a:highlight>
                  <a:schemeClr val="lt1"/>
                </a:highlight>
                <a:latin typeface="JetBrains Mono"/>
                <a:ea typeface="JetBrains Mono"/>
                <a:cs typeface="JetBrains Mono"/>
                <a:sym typeface="JetBrains Mono"/>
              </a:rPr>
              <a:t>:</a:t>
            </a:r>
            <a:endParaRPr sz="600">
              <a:solidFill>
                <a:srgbClr val="37474F"/>
              </a:solidFill>
              <a:highlight>
                <a:schemeClr val="lt1"/>
              </a:highlight>
              <a:latin typeface="JetBrains Mono"/>
              <a:ea typeface="JetBrains Mono"/>
              <a:cs typeface="JetBrains Mono"/>
              <a:sym typeface="JetBrains Mono"/>
            </a:endParaRPr>
          </a:p>
        </p:txBody>
      </p:sp>
      <p:sp>
        <p:nvSpPr>
          <p:cNvPr id="1953" name="Google Shape;1953;p89"/>
          <p:cNvSpPr txBox="1"/>
          <p:nvPr/>
        </p:nvSpPr>
        <p:spPr>
          <a:xfrm>
            <a:off x="4833038" y="4071975"/>
            <a:ext cx="5415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$this</a:t>
            </a:r>
            <a:r>
              <a:rPr lang="en" sz="600">
                <a:solidFill>
                  <a:srgbClr val="37474F"/>
                </a:solidFill>
                <a:highlight>
                  <a:schemeClr val="lt1"/>
                </a:highlight>
                <a:latin typeface="JetBrains Mono"/>
                <a:ea typeface="JetBrains Mono"/>
                <a:cs typeface="JetBrains Mono"/>
                <a:sym typeface="JetBrains Mono"/>
              </a:rPr>
              <a:t>:</a:t>
            </a:r>
            <a:endParaRPr sz="600">
              <a:solidFill>
                <a:srgbClr val="37474F"/>
              </a:solidFill>
              <a:highlight>
                <a:schemeClr val="lt1"/>
              </a:highlight>
              <a:latin typeface="JetBrains Mono"/>
              <a:ea typeface="JetBrains Mono"/>
              <a:cs typeface="JetBrains Mono"/>
              <a:sym typeface="JetBrains Mono"/>
            </a:endParaRPr>
          </a:p>
        </p:txBody>
      </p:sp>
      <p:sp>
        <p:nvSpPr>
          <p:cNvPr id="1954" name="Google Shape;1954;p89"/>
          <p:cNvSpPr txBox="1"/>
          <p:nvPr/>
        </p:nvSpPr>
        <p:spPr>
          <a:xfrm>
            <a:off x="1628850" y="3860438"/>
            <a:ext cx="6042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message</a:t>
            </a:r>
            <a:r>
              <a:rPr lang="en" sz="600">
                <a:solidFill>
                  <a:srgbClr val="37474F"/>
                </a:solidFill>
                <a:highlight>
                  <a:schemeClr val="lt1"/>
                </a:highlight>
                <a:latin typeface="JetBrains Mono"/>
                <a:ea typeface="JetBrains Mono"/>
                <a:cs typeface="JetBrains Mono"/>
                <a:sym typeface="JetBrains Mono"/>
              </a:rPr>
              <a:t>:</a:t>
            </a:r>
            <a:endParaRPr sz="600">
              <a:solidFill>
                <a:srgbClr val="37474F"/>
              </a:solidFill>
              <a:highlight>
                <a:schemeClr val="lt1"/>
              </a:highlight>
              <a:latin typeface="JetBrains Mono"/>
              <a:ea typeface="JetBrains Mono"/>
              <a:cs typeface="JetBrains Mono"/>
              <a:sym typeface="JetBrains Mono"/>
            </a:endParaRPr>
          </a:p>
        </p:txBody>
      </p:sp>
      <p:sp>
        <p:nvSpPr>
          <p:cNvPr id="1955" name="Google Shape;1955;p89"/>
          <p:cNvSpPr txBox="1"/>
          <p:nvPr/>
        </p:nvSpPr>
        <p:spPr>
          <a:xfrm>
            <a:off x="503575" y="931200"/>
            <a:ext cx="139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35353"/>
                </a:solidFill>
                <a:latin typeface="Open Sans"/>
                <a:ea typeface="Open Sans"/>
                <a:cs typeface="Open Sans"/>
                <a:sym typeface="Open Sans"/>
              </a:rPr>
              <a:t>Its IR:</a:t>
            </a:r>
            <a:endParaRPr sz="1800">
              <a:solidFill>
                <a:srgbClr val="535353"/>
              </a:solidFill>
              <a:latin typeface="Open Sans"/>
              <a:ea typeface="Open Sans"/>
              <a:cs typeface="Open Sans"/>
              <a:sym typeface="Open Sans"/>
            </a:endParaRPr>
          </a:p>
        </p:txBody>
      </p:sp>
      <p:sp>
        <p:nvSpPr>
          <p:cNvPr id="1956" name="Google Shape;1956;p8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IR? Yet another tree!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9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1962" name="Google Shape;1962;p90"/>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1963" name="Google Shape;1963;p90"/>
          <p:cNvCxnSpPr>
            <a:stCxn id="1962" idx="2"/>
            <a:endCxn id="1964"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1965" name="Google Shape;1965;p90"/>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64" name="Google Shape;1964;p90"/>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66" name="Google Shape;1966;p90"/>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1967" name="Google Shape;1967;p90"/>
          <p:cNvCxnSpPr>
            <a:stCxn id="1962" idx="2"/>
            <a:endCxn id="1966"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1968" name="Google Shape;1968;p90"/>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69" name="Google Shape;1969;p90"/>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70" name="Google Shape;1970;p90"/>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1971" name="Google Shape;1971;p90"/>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1972" name="Google Shape;1972;p90"/>
          <p:cNvCxnSpPr>
            <a:stCxn id="1968" idx="2"/>
            <a:endCxn id="1973"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1974" name="Google Shape;1974;p90"/>
          <p:cNvCxnSpPr>
            <a:stCxn id="1966" idx="2"/>
            <a:endCxn id="1968"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1975" name="Google Shape;1975;p90"/>
          <p:cNvCxnSpPr>
            <a:stCxn id="1969" idx="2"/>
            <a:endCxn id="1970"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1976" name="Google Shape;1976;p90"/>
          <p:cNvCxnSpPr>
            <a:stCxn id="1969" idx="2"/>
            <a:endCxn id="1971"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1973" name="Google Shape;1973;p90"/>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1977" name="Google Shape;1977;p90"/>
          <p:cNvCxnSpPr>
            <a:stCxn id="1973" idx="2"/>
            <a:endCxn id="1969"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1978" name="Google Shape;1978;p90"/>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9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1984" name="Google Shape;1984;p91"/>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85" name="Google Shape;1985;p91"/>
          <p:cNvSpPr/>
          <p:nvPr/>
        </p:nvSpPr>
        <p:spPr>
          <a:xfrm>
            <a:off x="322250" y="1076325"/>
            <a:ext cx="34764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6" name="Google Shape;1986;p91"/>
          <p:cNvCxnSpPr>
            <a:stCxn id="1985" idx="3"/>
            <a:endCxn id="1987" idx="0"/>
          </p:cNvCxnSpPr>
          <p:nvPr/>
        </p:nvCxnSpPr>
        <p:spPr>
          <a:xfrm>
            <a:off x="3798650" y="1190325"/>
            <a:ext cx="865500" cy="258600"/>
          </a:xfrm>
          <a:prstGeom prst="curvedConnector2">
            <a:avLst/>
          </a:prstGeom>
          <a:noFill/>
          <a:ln cap="flat" cmpd="sng" w="9525">
            <a:solidFill>
              <a:schemeClr val="accent2"/>
            </a:solidFill>
            <a:prstDash val="solid"/>
            <a:round/>
            <a:headEnd len="med" w="med" type="none"/>
            <a:tailEnd len="med" w="med" type="none"/>
          </a:ln>
        </p:spPr>
      </p:cxnSp>
      <p:sp>
        <p:nvSpPr>
          <p:cNvPr id="1987" name="Google Shape;1987;p91"/>
          <p:cNvSpPr/>
          <p:nvPr/>
        </p:nvSpPr>
        <p:spPr>
          <a:xfrm>
            <a:off x="2112875" y="1449000"/>
            <a:ext cx="5102400" cy="417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1988" name="Google Shape;1988;p91"/>
          <p:cNvCxnSpPr>
            <a:stCxn id="1987" idx="2"/>
            <a:endCxn id="1989"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1989" name="Google Shape;1989;p91"/>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90" name="Google Shape;1990;p91"/>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1991" name="Google Shape;1991;p91"/>
          <p:cNvCxnSpPr>
            <a:stCxn id="1987" idx="2"/>
            <a:endCxn id="1990"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1992" name="Google Shape;1992;p91"/>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93" name="Google Shape;1993;p91"/>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94" name="Google Shape;1994;p91"/>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1995" name="Google Shape;1995;p91"/>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1996" name="Google Shape;1996;p91"/>
          <p:cNvCxnSpPr>
            <a:stCxn id="1992" idx="2"/>
            <a:endCxn id="1997"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1998" name="Google Shape;1998;p91"/>
          <p:cNvCxnSpPr>
            <a:stCxn id="1990" idx="2"/>
            <a:endCxn id="1992"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1999" name="Google Shape;1999;p91"/>
          <p:cNvCxnSpPr>
            <a:stCxn id="1993" idx="2"/>
            <a:endCxn id="1994"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00" name="Google Shape;2000;p91"/>
          <p:cNvCxnSpPr>
            <a:stCxn id="1993" idx="2"/>
            <a:endCxn id="1995"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1997" name="Google Shape;1997;p91"/>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01" name="Google Shape;2001;p91"/>
          <p:cNvCxnSpPr>
            <a:stCxn id="1997" idx="2"/>
            <a:endCxn id="1993"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02" name="Google Shape;2002;p91"/>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9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08" name="Google Shape;2008;p92"/>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09" name="Google Shape;2009;p92"/>
          <p:cNvSpPr/>
          <p:nvPr/>
        </p:nvSpPr>
        <p:spPr>
          <a:xfrm>
            <a:off x="1047300" y="1076325"/>
            <a:ext cx="8367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0" name="Google Shape;2010;p92"/>
          <p:cNvCxnSpPr>
            <a:stCxn id="2009" idx="2"/>
            <a:endCxn id="2011" idx="0"/>
          </p:cNvCxnSpPr>
          <p:nvPr/>
        </p:nvCxnSpPr>
        <p:spPr>
          <a:xfrm flipH="1" rot="-5400000">
            <a:off x="1399800" y="1370175"/>
            <a:ext cx="820500" cy="688800"/>
          </a:xfrm>
          <a:prstGeom prst="curvedConnector3">
            <a:avLst>
              <a:gd fmla="val 50003" name="adj1"/>
            </a:avLst>
          </a:prstGeom>
          <a:noFill/>
          <a:ln cap="flat" cmpd="sng" w="9525">
            <a:solidFill>
              <a:schemeClr val="accent2"/>
            </a:solidFill>
            <a:prstDash val="solid"/>
            <a:round/>
            <a:headEnd len="med" w="med" type="none"/>
            <a:tailEnd len="med" w="med" type="none"/>
          </a:ln>
        </p:spPr>
      </p:cxnSp>
      <p:sp>
        <p:nvSpPr>
          <p:cNvPr id="2012" name="Google Shape;2012;p92"/>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13" name="Google Shape;2013;p92"/>
          <p:cNvCxnSpPr>
            <a:stCxn id="2012" idx="2"/>
            <a:endCxn id="2011"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11" name="Google Shape;2011;p92"/>
          <p:cNvSpPr/>
          <p:nvPr/>
        </p:nvSpPr>
        <p:spPr>
          <a:xfrm>
            <a:off x="252125" y="2124875"/>
            <a:ext cx="38046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14" name="Google Shape;2014;p92"/>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15" name="Google Shape;2015;p92"/>
          <p:cNvCxnSpPr>
            <a:stCxn id="2012" idx="2"/>
            <a:endCxn id="2014"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16" name="Google Shape;2016;p92"/>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17" name="Google Shape;2017;p92"/>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18" name="Google Shape;2018;p92"/>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19" name="Google Shape;2019;p92"/>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20" name="Google Shape;2020;p92"/>
          <p:cNvCxnSpPr>
            <a:stCxn id="2016" idx="2"/>
            <a:endCxn id="2021"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22" name="Google Shape;2022;p92"/>
          <p:cNvCxnSpPr>
            <a:stCxn id="2014" idx="2"/>
            <a:endCxn id="2016"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23" name="Google Shape;2023;p92"/>
          <p:cNvCxnSpPr>
            <a:stCxn id="2017" idx="2"/>
            <a:endCxn id="2018"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24" name="Google Shape;2024;p92"/>
          <p:cNvCxnSpPr>
            <a:stCxn id="2017" idx="2"/>
            <a:endCxn id="2019"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21" name="Google Shape;2021;p92"/>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25" name="Google Shape;2025;p92"/>
          <p:cNvCxnSpPr>
            <a:stCxn id="2021" idx="2"/>
            <a:endCxn id="2017"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26" name="Google Shape;2026;p92"/>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9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32" name="Google Shape;2032;p93"/>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33" name="Google Shape;2033;p93"/>
          <p:cNvSpPr/>
          <p:nvPr/>
        </p:nvSpPr>
        <p:spPr>
          <a:xfrm>
            <a:off x="1976879" y="1076325"/>
            <a:ext cx="17925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2034" name="Google Shape;2034;p93"/>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35" name="Google Shape;2035;p93"/>
          <p:cNvCxnSpPr>
            <a:stCxn id="2034" idx="2"/>
            <a:endCxn id="2036"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36" name="Google Shape;2036;p93"/>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37" name="Google Shape;2037;p93"/>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38" name="Google Shape;2038;p93"/>
          <p:cNvCxnSpPr>
            <a:stCxn id="2034" idx="2"/>
            <a:endCxn id="2037"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39" name="Google Shape;2039;p93"/>
          <p:cNvSpPr/>
          <p:nvPr/>
        </p:nvSpPr>
        <p:spPr>
          <a:xfrm>
            <a:off x="1447775" y="2611744"/>
            <a:ext cx="6432600" cy="417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40" name="Google Shape;2040;p93"/>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41" name="Google Shape;2041;p93"/>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42" name="Google Shape;2042;p93"/>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43" name="Google Shape;2043;p93"/>
          <p:cNvCxnSpPr>
            <a:stCxn id="2039" idx="2"/>
            <a:endCxn id="2044"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45" name="Google Shape;2045;p93"/>
          <p:cNvCxnSpPr>
            <a:stCxn id="2037" idx="2"/>
            <a:endCxn id="2039"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46" name="Google Shape;2046;p93"/>
          <p:cNvCxnSpPr>
            <a:stCxn id="2040" idx="2"/>
            <a:endCxn id="2041"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47" name="Google Shape;2047;p93"/>
          <p:cNvCxnSpPr>
            <a:stCxn id="2040" idx="2"/>
            <a:endCxn id="2042"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44" name="Google Shape;2044;p93"/>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48" name="Google Shape;2048;p93"/>
          <p:cNvCxnSpPr>
            <a:stCxn id="2044" idx="2"/>
            <a:endCxn id="2040"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49" name="Google Shape;2049;p93"/>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cxnSp>
        <p:nvCxnSpPr>
          <p:cNvPr id="2050" name="Google Shape;2050;p93"/>
          <p:cNvCxnSpPr>
            <a:stCxn id="2033" idx="2"/>
            <a:endCxn id="2039" idx="0"/>
          </p:cNvCxnSpPr>
          <p:nvPr/>
        </p:nvCxnSpPr>
        <p:spPr>
          <a:xfrm flipH="1" rot="-5400000">
            <a:off x="3114929" y="1062525"/>
            <a:ext cx="1307400" cy="17910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9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56" name="Google Shape;2056;p94"/>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57" name="Google Shape;2057;p94"/>
          <p:cNvSpPr/>
          <p:nvPr/>
        </p:nvSpPr>
        <p:spPr>
          <a:xfrm>
            <a:off x="2113175" y="1076325"/>
            <a:ext cx="16563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2058" name="Google Shape;2058;p94"/>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59" name="Google Shape;2059;p94"/>
          <p:cNvCxnSpPr>
            <a:stCxn id="2058" idx="2"/>
            <a:endCxn id="2060"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60" name="Google Shape;2060;p94"/>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61" name="Google Shape;2061;p94"/>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62" name="Google Shape;2062;p94"/>
          <p:cNvCxnSpPr>
            <a:stCxn id="2058" idx="2"/>
            <a:endCxn id="2061"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63" name="Google Shape;2063;p94"/>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64" name="Google Shape;2064;p94"/>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65" name="Google Shape;2065;p94"/>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66" name="Google Shape;2066;p94"/>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67" name="Google Shape;2067;p94"/>
          <p:cNvCxnSpPr>
            <a:stCxn id="2063" idx="2"/>
            <a:endCxn id="2068"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69" name="Google Shape;2069;p94"/>
          <p:cNvCxnSpPr>
            <a:stCxn id="2061" idx="2"/>
            <a:endCxn id="2063"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70" name="Google Shape;2070;p94"/>
          <p:cNvCxnSpPr>
            <a:stCxn id="2064" idx="2"/>
            <a:endCxn id="2065"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71" name="Google Shape;2071;p94"/>
          <p:cNvCxnSpPr>
            <a:stCxn id="2064" idx="2"/>
            <a:endCxn id="2066"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68" name="Google Shape;2068;p94"/>
          <p:cNvSpPr/>
          <p:nvPr/>
        </p:nvSpPr>
        <p:spPr>
          <a:xfrm>
            <a:off x="1941725" y="3268950"/>
            <a:ext cx="5444700" cy="379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72" name="Google Shape;2072;p94"/>
          <p:cNvCxnSpPr>
            <a:stCxn id="2068" idx="2"/>
            <a:endCxn id="2064"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73" name="Google Shape;2073;p94"/>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cxnSp>
        <p:nvCxnSpPr>
          <p:cNvPr id="2074" name="Google Shape;2074;p94"/>
          <p:cNvCxnSpPr>
            <a:stCxn id="2057" idx="2"/>
            <a:endCxn id="2068" idx="0"/>
          </p:cNvCxnSpPr>
          <p:nvPr/>
        </p:nvCxnSpPr>
        <p:spPr>
          <a:xfrm flipH="1" rot="-5400000">
            <a:off x="2820275" y="1425375"/>
            <a:ext cx="1964700" cy="1722600"/>
          </a:xfrm>
          <a:prstGeom prst="curvedConnector3">
            <a:avLst>
              <a:gd fmla="val 49998"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9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80" name="Google Shape;2080;p95"/>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81" name="Google Shape;2081;p95"/>
          <p:cNvSpPr/>
          <p:nvPr/>
        </p:nvSpPr>
        <p:spPr>
          <a:xfrm>
            <a:off x="2701875" y="1076325"/>
            <a:ext cx="960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2082" name="Google Shape;2082;p95"/>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83" name="Google Shape;2083;p95"/>
          <p:cNvCxnSpPr>
            <a:stCxn id="2082" idx="2"/>
            <a:endCxn id="2084"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84" name="Google Shape;2084;p95"/>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85" name="Google Shape;2085;p95"/>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86" name="Google Shape;2086;p95"/>
          <p:cNvCxnSpPr>
            <a:stCxn id="2082" idx="2"/>
            <a:endCxn id="2085"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87" name="Google Shape;2087;p95"/>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88" name="Google Shape;2088;p95"/>
          <p:cNvSpPr/>
          <p:nvPr/>
        </p:nvSpPr>
        <p:spPr>
          <a:xfrm>
            <a:off x="3213875" y="4025679"/>
            <a:ext cx="29004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89" name="Google Shape;2089;p95"/>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90" name="Google Shape;2090;p95"/>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91" name="Google Shape;2091;p95"/>
          <p:cNvCxnSpPr>
            <a:stCxn id="2087" idx="2"/>
            <a:endCxn id="2092"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93" name="Google Shape;2093;p95"/>
          <p:cNvCxnSpPr>
            <a:stCxn id="2085" idx="2"/>
            <a:endCxn id="2087"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94" name="Google Shape;2094;p95"/>
          <p:cNvCxnSpPr>
            <a:stCxn id="2088" idx="2"/>
            <a:endCxn id="2089"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95" name="Google Shape;2095;p95"/>
          <p:cNvCxnSpPr>
            <a:stCxn id="2088" idx="2"/>
            <a:endCxn id="2090"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92" name="Google Shape;2092;p95"/>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96" name="Google Shape;2096;p95"/>
          <p:cNvCxnSpPr>
            <a:stCxn id="2092" idx="2"/>
            <a:endCxn id="2088"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97" name="Google Shape;2097;p95"/>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cxnSp>
        <p:nvCxnSpPr>
          <p:cNvPr id="2098" name="Google Shape;2098;p95"/>
          <p:cNvCxnSpPr>
            <a:stCxn id="2081" idx="2"/>
            <a:endCxn id="2088" idx="0"/>
          </p:cNvCxnSpPr>
          <p:nvPr/>
        </p:nvCxnSpPr>
        <p:spPr>
          <a:xfrm flipH="1" rot="-5400000">
            <a:off x="2562525" y="1923975"/>
            <a:ext cx="2721300" cy="14820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9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104" name="Google Shape;2104;p96"/>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05" name="Google Shape;2105;p96"/>
          <p:cNvSpPr/>
          <p:nvPr/>
        </p:nvSpPr>
        <p:spPr>
          <a:xfrm>
            <a:off x="2763850" y="1076325"/>
            <a:ext cx="4824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cxnSp>
        <p:nvCxnSpPr>
          <p:cNvPr id="2106" name="Google Shape;2106;p96"/>
          <p:cNvCxnSpPr>
            <a:stCxn id="2105" idx="2"/>
            <a:endCxn id="2107" idx="0"/>
          </p:cNvCxnSpPr>
          <p:nvPr/>
        </p:nvCxnSpPr>
        <p:spPr>
          <a:xfrm rot="5400000">
            <a:off x="1095100" y="2654475"/>
            <a:ext cx="3260100" cy="559800"/>
          </a:xfrm>
          <a:prstGeom prst="curvedConnector3">
            <a:avLst>
              <a:gd fmla="val 50002" name="adj1"/>
            </a:avLst>
          </a:prstGeom>
          <a:noFill/>
          <a:ln cap="flat" cmpd="sng" w="9525">
            <a:solidFill>
              <a:schemeClr val="accent2"/>
            </a:solidFill>
            <a:prstDash val="solid"/>
            <a:round/>
            <a:headEnd len="med" w="med" type="none"/>
            <a:tailEnd len="med" w="med" type="none"/>
          </a:ln>
        </p:spPr>
      </p:cxnSp>
      <p:sp>
        <p:nvSpPr>
          <p:cNvPr id="2108" name="Google Shape;2108;p96"/>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109" name="Google Shape;2109;p96"/>
          <p:cNvCxnSpPr>
            <a:stCxn id="2108" idx="2"/>
            <a:endCxn id="2110"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110" name="Google Shape;2110;p96"/>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11" name="Google Shape;2111;p96"/>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112" name="Google Shape;2112;p96"/>
          <p:cNvCxnSpPr>
            <a:stCxn id="2108" idx="2"/>
            <a:endCxn id="2111"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113" name="Google Shape;2113;p96"/>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14" name="Google Shape;2114;p96"/>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07" name="Google Shape;2107;p96"/>
          <p:cNvSpPr/>
          <p:nvPr/>
        </p:nvSpPr>
        <p:spPr>
          <a:xfrm>
            <a:off x="677425" y="4564529"/>
            <a:ext cx="35358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115" name="Google Shape;2115;p96"/>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16" name="Google Shape;2116;p96"/>
          <p:cNvCxnSpPr>
            <a:stCxn id="2113" idx="2"/>
            <a:endCxn id="2117"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118" name="Google Shape;2118;p96"/>
          <p:cNvCxnSpPr>
            <a:stCxn id="2111" idx="2"/>
            <a:endCxn id="2113"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119" name="Google Shape;2119;p96"/>
          <p:cNvCxnSpPr>
            <a:stCxn id="2114" idx="2"/>
            <a:endCxn id="2107"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120" name="Google Shape;2120;p96"/>
          <p:cNvCxnSpPr>
            <a:stCxn id="2114" idx="2"/>
            <a:endCxn id="2115"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117" name="Google Shape;2117;p96"/>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21" name="Google Shape;2121;p96"/>
          <p:cNvCxnSpPr>
            <a:stCxn id="2117" idx="2"/>
            <a:endCxn id="2114"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122" name="Google Shape;2122;p96"/>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9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128" name="Google Shape;2128;p97"/>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29" name="Google Shape;2129;p97"/>
          <p:cNvSpPr/>
          <p:nvPr/>
        </p:nvSpPr>
        <p:spPr>
          <a:xfrm>
            <a:off x="3246450" y="1076325"/>
            <a:ext cx="3477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cxnSp>
        <p:nvCxnSpPr>
          <p:cNvPr id="2130" name="Google Shape;2130;p97"/>
          <p:cNvCxnSpPr>
            <a:stCxn id="2129" idx="2"/>
            <a:endCxn id="2131" idx="0"/>
          </p:cNvCxnSpPr>
          <p:nvPr/>
        </p:nvCxnSpPr>
        <p:spPr>
          <a:xfrm flipH="1" rot="-5400000">
            <a:off x="3650850" y="1073775"/>
            <a:ext cx="3261600" cy="3722700"/>
          </a:xfrm>
          <a:prstGeom prst="curvedConnector3">
            <a:avLst>
              <a:gd fmla="val 49998" name="adj1"/>
            </a:avLst>
          </a:prstGeom>
          <a:noFill/>
          <a:ln cap="flat" cmpd="sng" w="9525">
            <a:solidFill>
              <a:schemeClr val="accent2"/>
            </a:solidFill>
            <a:prstDash val="solid"/>
            <a:round/>
            <a:headEnd len="med" w="med" type="none"/>
            <a:tailEnd len="med" w="med" type="none"/>
          </a:ln>
        </p:spPr>
      </p:cxnSp>
      <p:sp>
        <p:nvSpPr>
          <p:cNvPr id="2132" name="Google Shape;2132;p97"/>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133" name="Google Shape;2133;p97"/>
          <p:cNvCxnSpPr>
            <a:stCxn id="2132" idx="2"/>
            <a:endCxn id="2134"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134" name="Google Shape;2134;p97"/>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35" name="Google Shape;2135;p97"/>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136" name="Google Shape;2136;p97"/>
          <p:cNvCxnSpPr>
            <a:stCxn id="2132" idx="2"/>
            <a:endCxn id="2135"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137" name="Google Shape;2137;p97"/>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38" name="Google Shape;2138;p97"/>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39" name="Google Shape;2139;p97"/>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131" name="Google Shape;2131;p97"/>
          <p:cNvSpPr/>
          <p:nvPr/>
        </p:nvSpPr>
        <p:spPr>
          <a:xfrm>
            <a:off x="5375075" y="4565800"/>
            <a:ext cx="3535800" cy="519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40" name="Google Shape;2140;p97"/>
          <p:cNvCxnSpPr>
            <a:stCxn id="2137" idx="2"/>
            <a:endCxn id="2141"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142" name="Google Shape;2142;p97"/>
          <p:cNvCxnSpPr>
            <a:stCxn id="2135" idx="2"/>
            <a:endCxn id="2137"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143" name="Google Shape;2143;p97"/>
          <p:cNvCxnSpPr>
            <a:stCxn id="2138" idx="2"/>
            <a:endCxn id="2139"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144" name="Google Shape;2144;p97"/>
          <p:cNvCxnSpPr>
            <a:stCxn id="2138" idx="2"/>
            <a:endCxn id="2131"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141" name="Google Shape;2141;p97"/>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45" name="Google Shape;2145;p97"/>
          <p:cNvCxnSpPr>
            <a:stCxn id="2141" idx="2"/>
            <a:endCxn id="2138"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146" name="Google Shape;2146;p97"/>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9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2152" name="Google Shape;2152;p98"/>
          <p:cNvSpPr txBox="1"/>
          <p:nvPr/>
        </p:nvSpPr>
        <p:spPr>
          <a:xfrm>
            <a:off x="194950" y="3782275"/>
            <a:ext cx="19248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Platform-specific code, such as bytecode for the JVM</a:t>
            </a:r>
            <a:endParaRPr sz="1100">
              <a:solidFill>
                <a:schemeClr val="dk1"/>
              </a:solidFill>
              <a:latin typeface="Open Sans"/>
              <a:ea typeface="Open Sans"/>
              <a:cs typeface="Open Sans"/>
              <a:sym typeface="Open Sans"/>
            </a:endParaRPr>
          </a:p>
        </p:txBody>
      </p:sp>
      <p:sp>
        <p:nvSpPr>
          <p:cNvPr id="2153" name="Google Shape;2153;p98"/>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8"/>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2155" name="Google Shape;2155;p98"/>
          <p:cNvGrpSpPr/>
          <p:nvPr/>
        </p:nvGrpSpPr>
        <p:grpSpPr>
          <a:xfrm>
            <a:off x="1489946" y="1271664"/>
            <a:ext cx="677700" cy="906795"/>
            <a:chOff x="1543946" y="1271664"/>
            <a:chExt cx="677700" cy="906795"/>
          </a:xfrm>
        </p:grpSpPr>
        <p:pic>
          <p:nvPicPr>
            <p:cNvPr id="2156" name="Google Shape;2156;p98"/>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2157" name="Google Shape;2157;p98"/>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2158" name="Google Shape;2158;p98"/>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2159" name="Google Shape;2159;p98"/>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2160" name="Google Shape;2160;p98"/>
          <p:cNvCxnSpPr>
            <a:stCxn id="2154" idx="3"/>
            <a:endCxn id="2159"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2161" name="Google Shape;2161;p98"/>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8"/>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2163" name="Google Shape;2163;p98"/>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2164" name="Google Shape;2164;p98"/>
          <p:cNvCxnSpPr>
            <a:stCxn id="2163" idx="1"/>
            <a:endCxn id="2162"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2165" name="Google Shape;2165;p98"/>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2166" name="Google Shape;2166;p98"/>
          <p:cNvCxnSpPr>
            <a:stCxn id="2165" idx="1"/>
            <a:endCxn id="2163"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2167" name="Google Shape;2167;p98"/>
          <p:cNvCxnSpPr>
            <a:stCxn id="2159" idx="3"/>
            <a:endCxn id="2165"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2168" name="Google Shape;2168;p98"/>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8"/>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2170" name="Google Shape;2170;p98"/>
          <p:cNvSpPr/>
          <p:nvPr/>
        </p:nvSpPr>
        <p:spPr>
          <a:xfrm>
            <a:off x="5059236" y="3232050"/>
            <a:ext cx="1414800" cy="308100"/>
          </a:xfrm>
          <a:prstGeom prst="roundRect">
            <a:avLst>
              <a:gd fmla="val 16667"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2171" name="Google Shape;2171;p98"/>
          <p:cNvCxnSpPr>
            <a:stCxn id="2169" idx="3"/>
            <a:endCxn id="2170"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2172" name="Google Shape;2172;p98"/>
          <p:cNvCxnSpPr>
            <a:stCxn id="2162" idx="1"/>
            <a:endCxn id="2169"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2173" name="Google Shape;2173;p98"/>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2174" name="Google Shape;2174;p98"/>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2175" name="Google Shape;2175;p98"/>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2176" name="Google Shape;2176;p98"/>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2177" name="Google Shape;2177;p98"/>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2178" name="Google Shape;2178;p98"/>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2179" name="Google Shape;2179;p98"/>
          <p:cNvCxnSpPr>
            <a:stCxn id="2170" idx="2"/>
            <a:endCxn id="2178"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2180" name="Google Shape;2180;p98"/>
          <p:cNvCxnSpPr>
            <a:stCxn id="2176" idx="0"/>
            <a:endCxn id="2170"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2181" name="Google Shape;2181;p98"/>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2182" name="Google Shape;2182;p98"/>
          <p:cNvCxnSpPr>
            <a:stCxn id="2170" idx="2"/>
            <a:endCxn id="2177"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2183" name="Google Shape;2183;p98"/>
          <p:cNvCxnSpPr>
            <a:stCxn id="2170" idx="2"/>
            <a:endCxn id="2181"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1100"/>
              <a:buFont typeface="Arial"/>
              <a:buNone/>
            </a:pPr>
            <a:r>
              <a:rPr lang="en"/>
              <a:t>Dead objects</a:t>
            </a:r>
            <a:r>
              <a:rPr lang="en" sz="2150">
                <a:latin typeface="Arial"/>
                <a:ea typeface="Arial"/>
                <a:cs typeface="Arial"/>
                <a:sym typeface="Arial"/>
              </a:rPr>
              <a:t> </a:t>
            </a:r>
            <a:endParaRPr/>
          </a:p>
        </p:txBody>
      </p:sp>
      <p:sp>
        <p:nvSpPr>
          <p:cNvPr id="111" name="Google Shape;111;p18"/>
          <p:cNvSpPr/>
          <p:nvPr/>
        </p:nvSpPr>
        <p:spPr>
          <a:xfrm>
            <a:off x="3418987" y="1398600"/>
            <a:ext cx="13989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Stack</a:t>
            </a:r>
            <a:endParaRPr sz="1100">
              <a:latin typeface="Open Sans"/>
              <a:ea typeface="Open Sans"/>
              <a:cs typeface="Open Sans"/>
              <a:sym typeface="Open Sans"/>
            </a:endParaRPr>
          </a:p>
        </p:txBody>
      </p:sp>
      <p:cxnSp>
        <p:nvCxnSpPr>
          <p:cNvPr id="112" name="Google Shape;112;p18"/>
          <p:cNvCxnSpPr>
            <a:stCxn id="111" idx="1"/>
            <a:endCxn id="113" idx="1"/>
          </p:cNvCxnSpPr>
          <p:nvPr/>
        </p:nvCxnSpPr>
        <p:spPr>
          <a:xfrm flipH="1">
            <a:off x="2113987" y="1552650"/>
            <a:ext cx="1305000" cy="1383900"/>
          </a:xfrm>
          <a:prstGeom prst="curvedConnector3">
            <a:avLst>
              <a:gd fmla="val 108931" name="adj1"/>
            </a:avLst>
          </a:prstGeom>
          <a:noFill/>
          <a:ln cap="flat" cmpd="sng" w="9525">
            <a:solidFill>
              <a:srgbClr val="000000"/>
            </a:solidFill>
            <a:prstDash val="solid"/>
            <a:round/>
            <a:headEnd len="med" w="med" type="none"/>
            <a:tailEnd len="med" w="med" type="triangle"/>
          </a:ln>
        </p:spPr>
      </p:cxnSp>
      <p:sp>
        <p:nvSpPr>
          <p:cNvPr id="114" name="Google Shape;114;p18"/>
          <p:cNvSpPr/>
          <p:nvPr/>
        </p:nvSpPr>
        <p:spPr>
          <a:xfrm>
            <a:off x="1830775" y="2122225"/>
            <a:ext cx="2127600" cy="2012100"/>
          </a:xfrm>
          <a:prstGeom prst="roundRect">
            <a:avLst>
              <a:gd fmla="val 7016" name="adj"/>
            </a:avLst>
          </a:prstGeom>
          <a:solidFill>
            <a:srgbClr val="28B8A0">
              <a:alpha val="223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8"/>
          <p:cNvSpPr txBox="1"/>
          <p:nvPr/>
        </p:nvSpPr>
        <p:spPr>
          <a:xfrm>
            <a:off x="2453425" y="2077575"/>
            <a:ext cx="15336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lang="en" sz="1100">
                <a:latin typeface="Open Sans"/>
                <a:ea typeface="Open Sans"/>
                <a:cs typeface="Open Sans"/>
                <a:sym typeface="Open Sans"/>
              </a:rPr>
              <a:t>Young generation</a:t>
            </a:r>
            <a:endParaRPr b="0" i="0" sz="1100" u="none" cap="none" strike="noStrike">
              <a:solidFill>
                <a:srgbClr val="000000"/>
              </a:solidFill>
              <a:latin typeface="Open Sans"/>
              <a:ea typeface="Open Sans"/>
              <a:cs typeface="Open Sans"/>
              <a:sym typeface="Open Sans"/>
            </a:endParaRPr>
          </a:p>
        </p:txBody>
      </p:sp>
      <p:sp>
        <p:nvSpPr>
          <p:cNvPr id="116" name="Google Shape;116;p18"/>
          <p:cNvSpPr/>
          <p:nvPr/>
        </p:nvSpPr>
        <p:spPr>
          <a:xfrm>
            <a:off x="4466875" y="2122225"/>
            <a:ext cx="2127600" cy="2012100"/>
          </a:xfrm>
          <a:prstGeom prst="roundRect">
            <a:avLst>
              <a:gd fmla="val 7016" name="adj"/>
            </a:avLst>
          </a:prstGeom>
          <a:solidFill>
            <a:srgbClr val="087CFA">
              <a:alpha val="235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txBox="1"/>
          <p:nvPr/>
        </p:nvSpPr>
        <p:spPr>
          <a:xfrm>
            <a:off x="5060875" y="2077575"/>
            <a:ext cx="15336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lang="en" sz="1100">
                <a:latin typeface="Open Sans"/>
                <a:ea typeface="Open Sans"/>
                <a:cs typeface="Open Sans"/>
                <a:sym typeface="Open Sans"/>
              </a:rPr>
              <a:t>Old generation</a:t>
            </a:r>
            <a:endParaRPr b="0" i="0" sz="1100" u="none" cap="none" strike="noStrike">
              <a:solidFill>
                <a:srgbClr val="000000"/>
              </a:solidFill>
              <a:latin typeface="Open Sans"/>
              <a:ea typeface="Open Sans"/>
              <a:cs typeface="Open Sans"/>
              <a:sym typeface="Open Sans"/>
            </a:endParaRPr>
          </a:p>
        </p:txBody>
      </p:sp>
      <p:sp>
        <p:nvSpPr>
          <p:cNvPr id="113" name="Google Shape;113;p18"/>
          <p:cNvSpPr/>
          <p:nvPr/>
        </p:nvSpPr>
        <p:spPr>
          <a:xfrm>
            <a:off x="2113907" y="27824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A</a:t>
            </a:r>
            <a:endParaRPr sz="1100">
              <a:latin typeface="Open Sans"/>
              <a:ea typeface="Open Sans"/>
              <a:cs typeface="Open Sans"/>
              <a:sym typeface="Open Sans"/>
            </a:endParaRPr>
          </a:p>
        </p:txBody>
      </p:sp>
      <p:sp>
        <p:nvSpPr>
          <p:cNvPr id="118" name="Google Shape;118;p18"/>
          <p:cNvSpPr/>
          <p:nvPr/>
        </p:nvSpPr>
        <p:spPr>
          <a:xfrm>
            <a:off x="2987457" y="35102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B</a:t>
            </a:r>
            <a:endParaRPr sz="1100">
              <a:latin typeface="Open Sans"/>
              <a:ea typeface="Open Sans"/>
              <a:cs typeface="Open Sans"/>
              <a:sym typeface="Open Sans"/>
            </a:endParaRPr>
          </a:p>
        </p:txBody>
      </p:sp>
      <p:sp>
        <p:nvSpPr>
          <p:cNvPr id="119" name="Google Shape;119;p18"/>
          <p:cNvSpPr/>
          <p:nvPr/>
        </p:nvSpPr>
        <p:spPr>
          <a:xfrm>
            <a:off x="2872807" y="297422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C</a:t>
            </a:r>
            <a:endParaRPr sz="1100">
              <a:latin typeface="Open Sans"/>
              <a:ea typeface="Open Sans"/>
              <a:cs typeface="Open Sans"/>
              <a:sym typeface="Open Sans"/>
            </a:endParaRPr>
          </a:p>
        </p:txBody>
      </p:sp>
      <p:sp>
        <p:nvSpPr>
          <p:cNvPr id="120" name="Google Shape;120;p18"/>
          <p:cNvSpPr/>
          <p:nvPr/>
        </p:nvSpPr>
        <p:spPr>
          <a:xfrm>
            <a:off x="5309432" y="27824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D</a:t>
            </a:r>
            <a:endParaRPr sz="1100">
              <a:latin typeface="Open Sans"/>
              <a:ea typeface="Open Sans"/>
              <a:cs typeface="Open Sans"/>
              <a:sym typeface="Open Sans"/>
            </a:endParaRPr>
          </a:p>
        </p:txBody>
      </p:sp>
      <p:sp>
        <p:nvSpPr>
          <p:cNvPr id="121" name="Google Shape;121;p18"/>
          <p:cNvSpPr/>
          <p:nvPr/>
        </p:nvSpPr>
        <p:spPr>
          <a:xfrm>
            <a:off x="5309432" y="34641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E</a:t>
            </a:r>
            <a:endParaRPr sz="1100">
              <a:latin typeface="Open Sans"/>
              <a:ea typeface="Open Sans"/>
              <a:cs typeface="Open Sans"/>
              <a:sym typeface="Open Sans"/>
            </a:endParaRPr>
          </a:p>
        </p:txBody>
      </p:sp>
      <p:cxnSp>
        <p:nvCxnSpPr>
          <p:cNvPr id="122" name="Google Shape;122;p18"/>
          <p:cNvCxnSpPr>
            <a:stCxn id="113" idx="2"/>
            <a:endCxn id="118" idx="1"/>
          </p:cNvCxnSpPr>
          <p:nvPr/>
        </p:nvCxnSpPr>
        <p:spPr>
          <a:xfrm flipH="1" rot="-5400000">
            <a:off x="2374307" y="3051425"/>
            <a:ext cx="573900" cy="652200"/>
          </a:xfrm>
          <a:prstGeom prst="curvedConnector2">
            <a:avLst/>
          </a:prstGeom>
          <a:noFill/>
          <a:ln cap="flat" cmpd="sng" w="9525">
            <a:solidFill>
              <a:srgbClr val="000000"/>
            </a:solidFill>
            <a:prstDash val="solid"/>
            <a:round/>
            <a:headEnd len="med" w="med" type="none"/>
            <a:tailEnd len="med" w="med" type="triangle"/>
          </a:ln>
        </p:spPr>
      </p:cxnSp>
      <p:cxnSp>
        <p:nvCxnSpPr>
          <p:cNvPr id="123" name="Google Shape;123;p18"/>
          <p:cNvCxnSpPr>
            <a:stCxn id="111" idx="3"/>
            <a:endCxn id="120" idx="1"/>
          </p:cNvCxnSpPr>
          <p:nvPr/>
        </p:nvCxnSpPr>
        <p:spPr>
          <a:xfrm>
            <a:off x="4817887" y="1552650"/>
            <a:ext cx="491400" cy="1383900"/>
          </a:xfrm>
          <a:prstGeom prst="curvedConnector3">
            <a:avLst>
              <a:gd fmla="val 50015" name="adj1"/>
            </a:avLst>
          </a:prstGeom>
          <a:noFill/>
          <a:ln cap="flat" cmpd="sng" w="9525">
            <a:solidFill>
              <a:srgbClr val="000000"/>
            </a:solidFill>
            <a:prstDash val="solid"/>
            <a:round/>
            <a:headEnd len="med" w="med" type="none"/>
            <a:tailEnd len="med" w="med" type="triangle"/>
          </a:ln>
        </p:spPr>
      </p:cxnSp>
      <p:cxnSp>
        <p:nvCxnSpPr>
          <p:cNvPr id="124" name="Google Shape;124;p18"/>
          <p:cNvCxnSpPr>
            <a:stCxn id="121" idx="1"/>
            <a:endCxn id="119" idx="3"/>
          </p:cNvCxnSpPr>
          <p:nvPr/>
        </p:nvCxnSpPr>
        <p:spPr>
          <a:xfrm rot="10800000">
            <a:off x="3315332" y="3128325"/>
            <a:ext cx="1994100" cy="489900"/>
          </a:xfrm>
          <a:prstGeom prst="curvedConnector3">
            <a:avLst>
              <a:gd fmla="val 50001"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99"/>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2190" name="Google Shape;2190;p99"/>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2191" name="Google Shape;2191;p99"/>
          <p:cNvGrpSpPr/>
          <p:nvPr/>
        </p:nvGrpSpPr>
        <p:grpSpPr>
          <a:xfrm>
            <a:off x="1489946" y="1271664"/>
            <a:ext cx="677700" cy="906795"/>
            <a:chOff x="1543946" y="1271664"/>
            <a:chExt cx="677700" cy="906795"/>
          </a:xfrm>
        </p:grpSpPr>
        <p:pic>
          <p:nvPicPr>
            <p:cNvPr id="2192" name="Google Shape;2192;p99"/>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2193" name="Google Shape;2193;p99"/>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2194" name="Google Shape;2194;p99"/>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2195" name="Google Shape;2195;p99"/>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Open Sans"/>
                <a:ea typeface="Open Sans"/>
                <a:cs typeface="Open Sans"/>
                <a:sym typeface="Open Sans"/>
              </a:rPr>
              <a:t>PSI or Lighter AST builder</a:t>
            </a:r>
            <a:endParaRPr sz="1100">
              <a:solidFill>
                <a:srgbClr val="FFFFFF"/>
              </a:solidFill>
              <a:latin typeface="Open Sans"/>
              <a:ea typeface="Open Sans"/>
              <a:cs typeface="Open Sans"/>
              <a:sym typeface="Open Sans"/>
            </a:endParaRPr>
          </a:p>
        </p:txBody>
      </p:sp>
      <p:cxnSp>
        <p:nvCxnSpPr>
          <p:cNvPr id="2196" name="Google Shape;2196;p99"/>
          <p:cNvCxnSpPr>
            <a:stCxn id="2190" idx="3"/>
            <a:endCxn id="2195"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2197" name="Google Shape;2197;p99"/>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9"/>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2199" name="Google Shape;2199;p99"/>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2200" name="Google Shape;2200;p99"/>
          <p:cNvCxnSpPr>
            <a:stCxn id="2199" idx="1"/>
            <a:endCxn id="2198"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cxnSp>
        <p:nvCxnSpPr>
          <p:cNvPr id="2201" name="Google Shape;2201;p99"/>
          <p:cNvCxnSpPr>
            <a:stCxn id="2202" idx="1"/>
            <a:endCxn id="2199"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2203" name="Google Shape;2203;p99"/>
          <p:cNvCxnSpPr>
            <a:stCxn id="2195" idx="3"/>
            <a:endCxn id="2202"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2204" name="Google Shape;2204;p99"/>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9"/>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2206" name="Google Shape;2206;p99"/>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2207" name="Google Shape;2207;p99"/>
          <p:cNvCxnSpPr>
            <a:stCxn id="2205" idx="3"/>
            <a:endCxn id="2206"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2208" name="Google Shape;2208;p99"/>
          <p:cNvCxnSpPr>
            <a:stCxn id="2198" idx="1"/>
            <a:endCxn id="2205"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2209" name="Google Shape;2209;p99"/>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2210" name="Google Shape;2210;p99"/>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2211" name="Google Shape;2211;p99"/>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2212" name="Google Shape;2212;p99"/>
          <p:cNvSpPr txBox="1"/>
          <p:nvPr/>
        </p:nvSpPr>
        <p:spPr>
          <a:xfrm>
            <a:off x="194950" y="3782275"/>
            <a:ext cx="19248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Platform-specific code, such as bytecode for the JVM</a:t>
            </a:r>
            <a:endParaRPr sz="1100">
              <a:solidFill>
                <a:schemeClr val="dk1"/>
              </a:solidFill>
              <a:latin typeface="Open Sans"/>
              <a:ea typeface="Open Sans"/>
              <a:cs typeface="Open Sans"/>
              <a:sym typeface="Open Sans"/>
            </a:endParaRPr>
          </a:p>
        </p:txBody>
      </p:sp>
      <p:sp>
        <p:nvSpPr>
          <p:cNvPr id="2213" name="Google Shape;2213;p99"/>
          <p:cNvSpPr/>
          <p:nvPr/>
        </p:nvSpPr>
        <p:spPr>
          <a:xfrm>
            <a:off x="3305262" y="4104538"/>
            <a:ext cx="1052400" cy="3081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2214" name="Google Shape;2214;p99"/>
          <p:cNvSpPr/>
          <p:nvPr/>
        </p:nvSpPr>
        <p:spPr>
          <a:xfrm>
            <a:off x="4630837" y="4091738"/>
            <a:ext cx="1052400" cy="3081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2215" name="Google Shape;2215;p99"/>
          <p:cNvSpPr/>
          <p:nvPr/>
        </p:nvSpPr>
        <p:spPr>
          <a:xfrm>
            <a:off x="5956412" y="4097838"/>
            <a:ext cx="1052400" cy="3081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2216" name="Google Shape;2216;p99"/>
          <p:cNvCxnSpPr>
            <a:stCxn id="2206" idx="2"/>
            <a:endCxn id="2215"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2217" name="Google Shape;2217;p99"/>
          <p:cNvCxnSpPr>
            <a:stCxn id="2213" idx="0"/>
            <a:endCxn id="2206"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2218" name="Google Shape;2218;p99"/>
          <p:cNvSpPr/>
          <p:nvPr/>
        </p:nvSpPr>
        <p:spPr>
          <a:xfrm>
            <a:off x="7274650" y="4097850"/>
            <a:ext cx="1458300" cy="5517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2219" name="Google Shape;2219;p99"/>
          <p:cNvCxnSpPr>
            <a:stCxn id="2206" idx="2"/>
            <a:endCxn id="2214"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2220" name="Google Shape;2220;p99"/>
          <p:cNvCxnSpPr>
            <a:stCxn id="2206" idx="2"/>
            <a:endCxn id="2218"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2202" name="Google Shape;2202;p99"/>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0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KLibs</a:t>
            </a:r>
            <a:endParaRPr/>
          </a:p>
        </p:txBody>
      </p:sp>
      <p:sp>
        <p:nvSpPr>
          <p:cNvPr id="2226" name="Google Shape;2226;p100"/>
          <p:cNvSpPr txBox="1"/>
          <p:nvPr>
            <p:ph idx="1" type="body"/>
          </p:nvPr>
        </p:nvSpPr>
        <p:spPr>
          <a:xfrm>
            <a:off x="292600" y="1335024"/>
            <a:ext cx="8419800" cy="374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t>JAR </a:t>
            </a:r>
            <a:r>
              <a:rPr lang="en"/>
              <a:t>analogues – store</a:t>
            </a:r>
            <a:r>
              <a:rPr lang="en"/>
              <a:t> a serialized IR for the subsequent use of cross-platform libraries.</a:t>
            </a:r>
            <a:endParaRPr/>
          </a:p>
        </p:txBody>
      </p:sp>
      <p:sp>
        <p:nvSpPr>
          <p:cNvPr id="2227" name="Google Shape;2227;p100"/>
          <p:cNvSpPr/>
          <p:nvPr/>
        </p:nvSpPr>
        <p:spPr>
          <a:xfrm>
            <a:off x="332800" y="3119233"/>
            <a:ext cx="1418700" cy="542400"/>
          </a:xfrm>
          <a:prstGeom prst="roundRect">
            <a:avLst>
              <a:gd fmla="val 16667" name="adj"/>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Common code</a:t>
            </a:r>
            <a:endParaRPr i="0" sz="1200" u="none" cap="none" strike="noStrike">
              <a:solidFill>
                <a:srgbClr val="000000"/>
              </a:solidFill>
              <a:latin typeface="Open Sans"/>
              <a:ea typeface="Open Sans"/>
              <a:cs typeface="Open Sans"/>
              <a:sym typeface="Open Sans"/>
            </a:endParaRPr>
          </a:p>
        </p:txBody>
      </p:sp>
      <p:sp>
        <p:nvSpPr>
          <p:cNvPr id="2228" name="Google Shape;2228;p100"/>
          <p:cNvSpPr/>
          <p:nvPr/>
        </p:nvSpPr>
        <p:spPr>
          <a:xfrm>
            <a:off x="3670953" y="2124353"/>
            <a:ext cx="1418700" cy="542400"/>
          </a:xfrm>
          <a:prstGeom prst="roundRect">
            <a:avLst>
              <a:gd fmla="val 16667" name="adj"/>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JVM </a:t>
            </a:r>
            <a:r>
              <a:rPr lang="en" sz="1200">
                <a:latin typeface="Open Sans"/>
                <a:ea typeface="Open Sans"/>
                <a:cs typeface="Open Sans"/>
                <a:sym typeface="Open Sans"/>
              </a:rPr>
              <a:t>c</a:t>
            </a:r>
            <a:r>
              <a:rPr i="0" lang="en" sz="1200" u="none" cap="none" strike="noStrike">
                <a:solidFill>
                  <a:srgbClr val="000000"/>
                </a:solidFill>
                <a:latin typeface="Open Sans"/>
                <a:ea typeface="Open Sans"/>
                <a:cs typeface="Open Sans"/>
                <a:sym typeface="Open Sans"/>
              </a:rPr>
              <a:t>ode</a:t>
            </a:r>
            <a:endParaRPr i="0" sz="1200" u="none" cap="none" strike="noStrike">
              <a:solidFill>
                <a:srgbClr val="000000"/>
              </a:solidFill>
              <a:latin typeface="Open Sans"/>
              <a:ea typeface="Open Sans"/>
              <a:cs typeface="Open Sans"/>
              <a:sym typeface="Open Sans"/>
            </a:endParaRPr>
          </a:p>
        </p:txBody>
      </p:sp>
      <p:sp>
        <p:nvSpPr>
          <p:cNvPr id="2229" name="Google Shape;2229;p100"/>
          <p:cNvSpPr/>
          <p:nvPr/>
        </p:nvSpPr>
        <p:spPr>
          <a:xfrm>
            <a:off x="3670953" y="4096637"/>
            <a:ext cx="1418700" cy="542400"/>
          </a:xfrm>
          <a:prstGeom prst="roundRect">
            <a:avLst>
              <a:gd fmla="val 16667" name="adj"/>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Native </a:t>
            </a:r>
            <a:r>
              <a:rPr lang="en" sz="1200">
                <a:latin typeface="Open Sans"/>
                <a:ea typeface="Open Sans"/>
                <a:cs typeface="Open Sans"/>
                <a:sym typeface="Open Sans"/>
              </a:rPr>
              <a:t>c</a:t>
            </a:r>
            <a:r>
              <a:rPr i="0" lang="en" sz="1200" u="none" cap="none" strike="noStrike">
                <a:solidFill>
                  <a:srgbClr val="000000"/>
                </a:solidFill>
                <a:latin typeface="Open Sans"/>
                <a:ea typeface="Open Sans"/>
                <a:cs typeface="Open Sans"/>
                <a:sym typeface="Open Sans"/>
              </a:rPr>
              <a:t>ode</a:t>
            </a:r>
            <a:endParaRPr i="0" sz="1200" u="none" cap="none" strike="noStrike">
              <a:solidFill>
                <a:srgbClr val="000000"/>
              </a:solidFill>
              <a:latin typeface="Open Sans"/>
              <a:ea typeface="Open Sans"/>
              <a:cs typeface="Open Sans"/>
              <a:sym typeface="Open Sans"/>
            </a:endParaRPr>
          </a:p>
        </p:txBody>
      </p:sp>
      <p:sp>
        <p:nvSpPr>
          <p:cNvPr id="2230" name="Google Shape;2230;p100"/>
          <p:cNvSpPr/>
          <p:nvPr/>
        </p:nvSpPr>
        <p:spPr>
          <a:xfrm>
            <a:off x="5762713" y="3552859"/>
            <a:ext cx="1418700" cy="542400"/>
          </a:xfrm>
          <a:prstGeom prst="rect">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Kotlin/Native</a:t>
            </a:r>
            <a:endParaRPr i="0" sz="1200" u="none" cap="none" strike="noStrike">
              <a:solidFill>
                <a:srgbClr val="000000"/>
              </a:solidFill>
              <a:latin typeface="Open Sans"/>
              <a:ea typeface="Open Sans"/>
              <a:cs typeface="Open Sans"/>
              <a:sym typeface="Open Sans"/>
            </a:endParaRPr>
          </a:p>
        </p:txBody>
      </p:sp>
      <p:sp>
        <p:nvSpPr>
          <p:cNvPr id="2231" name="Google Shape;2231;p100"/>
          <p:cNvSpPr/>
          <p:nvPr/>
        </p:nvSpPr>
        <p:spPr>
          <a:xfrm>
            <a:off x="5762713" y="2746634"/>
            <a:ext cx="1418700" cy="542400"/>
          </a:xfrm>
          <a:prstGeom prst="rect">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Kotlin/JVM</a:t>
            </a:r>
            <a:endParaRPr i="0" sz="1200" u="none" cap="none" strike="noStrike">
              <a:solidFill>
                <a:srgbClr val="000000"/>
              </a:solidFill>
              <a:latin typeface="Open Sans"/>
              <a:ea typeface="Open Sans"/>
              <a:cs typeface="Open Sans"/>
              <a:sym typeface="Open Sans"/>
            </a:endParaRPr>
          </a:p>
        </p:txBody>
      </p:sp>
      <p:cxnSp>
        <p:nvCxnSpPr>
          <p:cNvPr id="2232" name="Google Shape;2232;p100"/>
          <p:cNvCxnSpPr>
            <a:stCxn id="2229" idx="3"/>
            <a:endCxn id="2230" idx="1"/>
          </p:cNvCxnSpPr>
          <p:nvPr/>
        </p:nvCxnSpPr>
        <p:spPr>
          <a:xfrm flipH="1" rot="10800000">
            <a:off x="5089653" y="3823937"/>
            <a:ext cx="673200" cy="543900"/>
          </a:xfrm>
          <a:prstGeom prst="curvedConnector3">
            <a:avLst>
              <a:gd fmla="val 49990" name="adj1"/>
            </a:avLst>
          </a:prstGeom>
          <a:noFill/>
          <a:ln cap="flat" cmpd="sng" w="9525">
            <a:solidFill>
              <a:srgbClr val="595959"/>
            </a:solidFill>
            <a:prstDash val="solid"/>
            <a:round/>
            <a:headEnd len="sm" w="sm" type="none"/>
            <a:tailEnd len="med" w="med" type="triangle"/>
          </a:ln>
        </p:spPr>
      </p:cxnSp>
      <p:cxnSp>
        <p:nvCxnSpPr>
          <p:cNvPr id="2233" name="Google Shape;2233;p100"/>
          <p:cNvCxnSpPr>
            <a:stCxn id="2234" idx="3"/>
            <a:endCxn id="2230" idx="1"/>
          </p:cNvCxnSpPr>
          <p:nvPr/>
        </p:nvCxnSpPr>
        <p:spPr>
          <a:xfrm>
            <a:off x="3745723" y="3390427"/>
            <a:ext cx="2016900" cy="433500"/>
          </a:xfrm>
          <a:prstGeom prst="curvedConnector3">
            <a:avLst>
              <a:gd fmla="val 50002" name="adj1"/>
            </a:avLst>
          </a:prstGeom>
          <a:noFill/>
          <a:ln cap="flat" cmpd="sng" w="9525">
            <a:solidFill>
              <a:srgbClr val="595959"/>
            </a:solidFill>
            <a:prstDash val="solid"/>
            <a:round/>
            <a:headEnd len="sm" w="sm" type="none"/>
            <a:tailEnd len="med" w="med" type="triangle"/>
          </a:ln>
        </p:spPr>
      </p:cxnSp>
      <p:cxnSp>
        <p:nvCxnSpPr>
          <p:cNvPr id="2235" name="Google Shape;2235;p100"/>
          <p:cNvCxnSpPr>
            <a:stCxn id="2227" idx="3"/>
            <a:endCxn id="2234" idx="1"/>
          </p:cNvCxnSpPr>
          <p:nvPr/>
        </p:nvCxnSpPr>
        <p:spPr>
          <a:xfrm>
            <a:off x="1751500" y="3390433"/>
            <a:ext cx="575400" cy="600"/>
          </a:xfrm>
          <a:prstGeom prst="curvedConnector3">
            <a:avLst>
              <a:gd fmla="val 50011" name="adj1"/>
            </a:avLst>
          </a:prstGeom>
          <a:noFill/>
          <a:ln cap="flat" cmpd="sng" w="9525">
            <a:solidFill>
              <a:srgbClr val="535353"/>
            </a:solidFill>
            <a:prstDash val="solid"/>
            <a:round/>
            <a:headEnd len="sm" w="sm" type="none"/>
            <a:tailEnd len="med" w="med" type="triangle"/>
          </a:ln>
        </p:spPr>
      </p:cxnSp>
      <p:cxnSp>
        <p:nvCxnSpPr>
          <p:cNvPr id="2236" name="Google Shape;2236;p100"/>
          <p:cNvCxnSpPr>
            <a:stCxn id="2228" idx="3"/>
            <a:endCxn id="2231" idx="1"/>
          </p:cNvCxnSpPr>
          <p:nvPr/>
        </p:nvCxnSpPr>
        <p:spPr>
          <a:xfrm>
            <a:off x="5089653" y="2395553"/>
            <a:ext cx="673200" cy="622200"/>
          </a:xfrm>
          <a:prstGeom prst="curvedConnector3">
            <a:avLst>
              <a:gd fmla="val 49990" name="adj1"/>
            </a:avLst>
          </a:prstGeom>
          <a:noFill/>
          <a:ln cap="flat" cmpd="sng" w="9525">
            <a:solidFill>
              <a:srgbClr val="595959"/>
            </a:solidFill>
            <a:prstDash val="solid"/>
            <a:round/>
            <a:headEnd len="sm" w="sm" type="none"/>
            <a:tailEnd len="med" w="med" type="triangle"/>
          </a:ln>
        </p:spPr>
      </p:cxnSp>
      <p:sp>
        <p:nvSpPr>
          <p:cNvPr id="2237" name="Google Shape;2237;p100"/>
          <p:cNvSpPr/>
          <p:nvPr/>
        </p:nvSpPr>
        <p:spPr>
          <a:xfrm>
            <a:off x="7181316" y="2776090"/>
            <a:ext cx="1395900" cy="479700"/>
          </a:xfrm>
          <a:prstGeom prst="rightArrow">
            <a:avLst>
              <a:gd fmla="val 50000" name="adj1"/>
              <a:gd fmla="val 50000" name="adj2"/>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Classes</a:t>
            </a:r>
            <a:endParaRPr i="0" sz="1200" u="none" cap="none" strike="noStrike">
              <a:solidFill>
                <a:srgbClr val="000000"/>
              </a:solidFill>
              <a:latin typeface="Open Sans"/>
              <a:ea typeface="Open Sans"/>
              <a:cs typeface="Open Sans"/>
              <a:sym typeface="Open Sans"/>
            </a:endParaRPr>
          </a:p>
        </p:txBody>
      </p:sp>
      <p:sp>
        <p:nvSpPr>
          <p:cNvPr id="2238" name="Google Shape;2238;p100"/>
          <p:cNvSpPr/>
          <p:nvPr/>
        </p:nvSpPr>
        <p:spPr>
          <a:xfrm>
            <a:off x="7181316" y="3566496"/>
            <a:ext cx="1395900" cy="515100"/>
          </a:xfrm>
          <a:prstGeom prst="rightArrow">
            <a:avLst>
              <a:gd fmla="val 50000" name="adj1"/>
              <a:gd fmla="val 50000" name="adj2"/>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Native objects</a:t>
            </a:r>
            <a:endParaRPr i="0" sz="1200" u="none" cap="none" strike="noStrike">
              <a:solidFill>
                <a:srgbClr val="000000"/>
              </a:solidFill>
              <a:latin typeface="Open Sans"/>
              <a:ea typeface="Open Sans"/>
              <a:cs typeface="Open Sans"/>
              <a:sym typeface="Open Sans"/>
            </a:endParaRPr>
          </a:p>
        </p:txBody>
      </p:sp>
      <p:sp>
        <p:nvSpPr>
          <p:cNvPr id="2234" name="Google Shape;2234;p100"/>
          <p:cNvSpPr/>
          <p:nvPr/>
        </p:nvSpPr>
        <p:spPr>
          <a:xfrm>
            <a:off x="2327023" y="3119227"/>
            <a:ext cx="1418700" cy="54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chemeClr val="lt1"/>
                </a:solidFill>
                <a:latin typeface="Open Sans"/>
                <a:ea typeface="Open Sans"/>
                <a:cs typeface="Open Sans"/>
                <a:sym typeface="Open Sans"/>
              </a:rPr>
              <a:t>KLib</a:t>
            </a:r>
            <a:endParaRPr i="0" sz="1200" u="none" cap="none" strike="noStrike">
              <a:solidFill>
                <a:schemeClr val="lt1"/>
              </a:solidFill>
              <a:latin typeface="Open Sans"/>
              <a:ea typeface="Open Sans"/>
              <a:cs typeface="Open Sans"/>
              <a:sym typeface="Open Sans"/>
            </a:endParaRPr>
          </a:p>
        </p:txBody>
      </p:sp>
      <p:cxnSp>
        <p:nvCxnSpPr>
          <p:cNvPr id="2239" name="Google Shape;2239;p100"/>
          <p:cNvCxnSpPr>
            <a:stCxn id="2234" idx="3"/>
            <a:endCxn id="2231" idx="1"/>
          </p:cNvCxnSpPr>
          <p:nvPr/>
        </p:nvCxnSpPr>
        <p:spPr>
          <a:xfrm flipH="1" rot="10800000">
            <a:off x="3745723" y="3017827"/>
            <a:ext cx="2016900" cy="372600"/>
          </a:xfrm>
          <a:prstGeom prst="curvedConnector3">
            <a:avLst>
              <a:gd fmla="val 50002" name="adj1"/>
            </a:avLst>
          </a:prstGeom>
          <a:noFill/>
          <a:ln cap="flat" cmpd="sng" w="9525">
            <a:solidFill>
              <a:srgbClr val="595959"/>
            </a:solidFill>
            <a:prstDash val="solid"/>
            <a:round/>
            <a:headEnd len="sm" w="sm"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0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a:t>
            </a:r>
            <a:endParaRPr/>
          </a:p>
        </p:txBody>
      </p:sp>
      <p:sp>
        <p:nvSpPr>
          <p:cNvPr id="2245" name="Google Shape;2245;p10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a:t>You can extend </a:t>
            </a:r>
            <a:r>
              <a:rPr b="1" lang="en"/>
              <a:t>any</a:t>
            </a:r>
            <a:r>
              <a:rPr lang="en"/>
              <a:t> compile phase via compiler plugins. To do so, you need to implement compiler extensions and register them.</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To register extensions, you need to inherit from </a:t>
            </a:r>
            <a:r>
              <a:rPr lang="en" u="sng">
                <a:solidFill>
                  <a:schemeClr val="accent3"/>
                </a:solidFill>
                <a:latin typeface="JetBrains Mono"/>
                <a:ea typeface="JetBrains Mono"/>
                <a:cs typeface="JetBrains Mono"/>
                <a:sym typeface="JetBrains Mono"/>
                <a:hlinkClick r:id="rId3">
                  <a:extLst>
                    <a:ext uri="{A12FA001-AC4F-418D-AE19-62706E023703}">
                      <ahyp:hlinkClr val="tx"/>
                    </a:ext>
                  </a:extLst>
                </a:hlinkClick>
              </a:rPr>
              <a:t>CompilerPluginRegistrar</a:t>
            </a:r>
            <a:r>
              <a:rPr lang="en"/>
              <a:t> ( </a:t>
            </a:r>
            <a:r>
              <a:rPr lang="en" u="sng">
                <a:solidFill>
                  <a:schemeClr val="accent3"/>
                </a:solidFill>
                <a:latin typeface="JetBrains Mono"/>
                <a:ea typeface="JetBrains Mono"/>
                <a:cs typeface="JetBrains Mono"/>
                <a:sym typeface="JetBrains Mono"/>
                <a:hlinkClick r:id="rId4">
                  <a:extLst>
                    <a:ext uri="{A12FA001-AC4F-418D-AE19-62706E023703}">
                      <ahyp:hlinkClr val="tx"/>
                    </a:ext>
                  </a:extLst>
                </a:hlinkClick>
              </a:rPr>
              <a:t>ComponentRegistrar</a:t>
            </a:r>
            <a:r>
              <a:rPr lang="en"/>
              <a:t> </a:t>
            </a:r>
            <a:r>
              <a:rPr lang="en"/>
              <a:t>for previous versions</a:t>
            </a:r>
            <a:r>
              <a:rPr lang="en">
                <a:latin typeface="Raleway"/>
                <a:ea typeface="Raleway"/>
                <a:cs typeface="Raleway"/>
                <a:sym typeface="Raleway"/>
              </a:rPr>
              <a:t>).</a:t>
            </a:r>
            <a:endParaRPr>
              <a:latin typeface="Raleway"/>
              <a:ea typeface="Raleway"/>
              <a:cs typeface="Raleway"/>
              <a:sym typeface="Raleway"/>
            </a:endParaRPr>
          </a:p>
          <a:p>
            <a:pPr indent="0" lvl="0" marL="0" rtl="0" algn="l">
              <a:lnSpc>
                <a:spcPct val="150000"/>
              </a:lnSpc>
              <a:spcBef>
                <a:spcPts val="0"/>
              </a:spcBef>
              <a:spcAft>
                <a:spcPts val="0"/>
              </a:spcAft>
              <a:buNone/>
            </a:pPr>
            <a:r>
              <a:t/>
            </a:r>
            <a:endParaRPr>
              <a:latin typeface="Raleway"/>
              <a:ea typeface="Raleway"/>
              <a:cs typeface="Raleway"/>
              <a:sym typeface="Raleway"/>
            </a:endParaRPr>
          </a:p>
          <a:p>
            <a:pPr indent="0" lvl="0" marL="0" rtl="0" algn="l">
              <a:lnSpc>
                <a:spcPct val="150000"/>
              </a:lnSpc>
              <a:spcBef>
                <a:spcPts val="0"/>
              </a:spcBef>
              <a:spcAft>
                <a:spcPts val="0"/>
              </a:spcAft>
              <a:buNone/>
            </a:pPr>
            <a:r>
              <a:rPr lang="en"/>
              <a:t>Don’t forget to use </a:t>
            </a:r>
            <a:r>
              <a:rPr lang="en">
                <a:latin typeface="JetBrains Mono"/>
                <a:ea typeface="JetBrains Mono"/>
                <a:cs typeface="JetBrains Mono"/>
                <a:sym typeface="JetBrains Mono"/>
              </a:rPr>
              <a:t>supportsK2 = true</a:t>
            </a:r>
            <a:r>
              <a:rPr lang="en"/>
              <a:t> if you need to support the FIR </a:t>
            </a:r>
            <a:r>
              <a:rPr lang="en"/>
              <a:t>frontend</a:t>
            </a:r>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0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51" name="Google Shape;2251;p10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Clr>
                <a:schemeClr val="dk1"/>
              </a:buClr>
              <a:buSzPts val="1400"/>
              <a:buFont typeface="Arial"/>
              <a:buNone/>
            </a:pPr>
            <a:r>
              <a:rPr lang="en" sz="1100"/>
              <a:t>To get the full list of the extensions, please see: </a:t>
            </a:r>
            <a:r>
              <a:rPr lang="en" sz="1100">
                <a:solidFill>
                  <a:srgbClr val="3F51B5"/>
                </a:solidFill>
                <a:latin typeface="JetBrains Mono"/>
                <a:ea typeface="JetBrains Mono"/>
                <a:cs typeface="JetBrains Mono"/>
                <a:sym typeface="JetBrains Mono"/>
              </a:rPr>
              <a:t>package</a:t>
            </a:r>
            <a:r>
              <a:rPr lang="en" sz="1100">
                <a:solidFill>
                  <a:srgbClr val="37474F"/>
                </a:solidFill>
                <a:latin typeface="JetBrains Mono"/>
                <a:ea typeface="JetBrains Mono"/>
                <a:cs typeface="JetBrains Mono"/>
                <a:sym typeface="JetBrains Mono"/>
              </a:rPr>
              <a:t> org.jetbrains.kotlin.fir.extensions </a:t>
            </a:r>
            <a:r>
              <a:rPr lang="en" sz="1100">
                <a:solidFill>
                  <a:srgbClr val="595959"/>
                </a:solidFill>
              </a:rPr>
              <a:t>(</a:t>
            </a:r>
            <a:r>
              <a:rPr lang="en" sz="1100" u="sng">
                <a:solidFill>
                  <a:schemeClr val="accent3"/>
                </a:solidFill>
                <a:hlinkClick r:id="rId3">
                  <a:extLst>
                    <a:ext uri="{A12FA001-AC4F-418D-AE19-62706E023703}">
                      <ahyp:hlinkClr val="tx"/>
                    </a:ext>
                  </a:extLst>
                </a:hlinkClick>
              </a:rPr>
              <a:t>link</a:t>
            </a:r>
            <a:r>
              <a:rPr lang="en" sz="1100">
                <a:solidFill>
                  <a:srgbClr val="595959"/>
                </a:solidFill>
              </a:rPr>
              <a:t>).</a:t>
            </a:r>
            <a:endParaRPr sz="1100">
              <a:solidFill>
                <a:srgbClr val="595959"/>
              </a:solidFill>
            </a:endParaRPr>
          </a:p>
          <a:p>
            <a:pPr indent="0" lvl="0" marL="0" rtl="0" algn="l">
              <a:lnSpc>
                <a:spcPct val="150000"/>
              </a:lnSpc>
              <a:spcBef>
                <a:spcPts val="0"/>
              </a:spcBef>
              <a:spcAft>
                <a:spcPts val="0"/>
              </a:spcAft>
              <a:buClr>
                <a:schemeClr val="dk1"/>
              </a:buClr>
              <a:buSzPts val="1400"/>
              <a:buFont typeface="Arial"/>
              <a:buNone/>
            </a:pPr>
            <a:r>
              <a:t/>
            </a:r>
            <a:endParaRPr sz="1100">
              <a:solidFill>
                <a:srgbClr val="595959"/>
              </a:solidFill>
            </a:endParaRPr>
          </a:p>
          <a:p>
            <a:pPr indent="0" lvl="0" marL="0" rtl="0" algn="l">
              <a:lnSpc>
                <a:spcPct val="150000"/>
              </a:lnSpc>
              <a:spcBef>
                <a:spcPts val="0"/>
              </a:spcBef>
              <a:spcAft>
                <a:spcPts val="0"/>
              </a:spcAft>
              <a:buNone/>
            </a:pPr>
            <a:r>
              <a:rPr lang="en" sz="1100"/>
              <a:t>Consider an example:</a:t>
            </a:r>
            <a:endParaRPr sz="1100"/>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Generates top level class</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package foo.bar</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public final class MyClass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fun foo(): String = "Hello world"</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400"/>
              <a:buFont typeface="Arial"/>
              <a:buNone/>
            </a:pPr>
            <a:r>
              <a:rPr lang="en" sz="1100">
                <a:latin typeface="JetBrains Mono"/>
                <a:ea typeface="JetBrains Mono"/>
                <a:cs typeface="JetBrains Mono"/>
                <a:sym typeface="JetBrains Mono"/>
              </a:rPr>
              <a:t> */</a:t>
            </a:r>
            <a:endParaRPr sz="1100">
              <a:latin typeface="Raleway"/>
              <a:ea typeface="Raleway"/>
              <a:cs typeface="Raleway"/>
              <a:sym typeface="Raleway"/>
            </a:endParaRPr>
          </a:p>
          <a:p>
            <a:pPr indent="0" lvl="0" marL="0" rtl="0" algn="l">
              <a:spcBef>
                <a:spcPts val="0"/>
              </a:spcBef>
              <a:spcAft>
                <a:spcPts val="0"/>
              </a:spcAft>
              <a:buNone/>
            </a:pPr>
            <a:r>
              <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10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p>
        </p:txBody>
      </p:sp>
      <p:sp>
        <p:nvSpPr>
          <p:cNvPr id="2257" name="Google Shape;2257;p10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58" name="Google Shape;2258;p103"/>
          <p:cNvSpPr/>
          <p:nvPr/>
        </p:nvSpPr>
        <p:spPr>
          <a:xfrm>
            <a:off x="2131775" y="1435900"/>
            <a:ext cx="13200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104"/>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t/>
            </a:r>
            <a:endParaRPr sz="900">
              <a:solidFill>
                <a:srgbClr val="3F51B5"/>
              </a:solidFill>
            </a:endParaRPr>
          </a:p>
        </p:txBody>
      </p:sp>
      <p:sp>
        <p:nvSpPr>
          <p:cNvPr id="2264" name="Google Shape;2264;p10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65" name="Google Shape;2265;p104"/>
          <p:cNvSpPr/>
          <p:nvPr/>
        </p:nvSpPr>
        <p:spPr>
          <a:xfrm>
            <a:off x="3676650" y="1435900"/>
            <a:ext cx="29577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05"/>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t/>
            </a:r>
            <a:endParaRPr sz="900">
              <a:solidFill>
                <a:srgbClr val="3F51B5"/>
              </a:solidFill>
            </a:endParaRPr>
          </a:p>
        </p:txBody>
      </p:sp>
      <p:sp>
        <p:nvSpPr>
          <p:cNvPr id="2271" name="Google Shape;2271;p10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72" name="Google Shape;2272;p105"/>
          <p:cNvSpPr/>
          <p:nvPr/>
        </p:nvSpPr>
        <p:spPr>
          <a:xfrm>
            <a:off x="3324225" y="3083725"/>
            <a:ext cx="15621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5"/>
          <p:cNvSpPr/>
          <p:nvPr/>
        </p:nvSpPr>
        <p:spPr>
          <a:xfrm>
            <a:off x="1090675" y="2299075"/>
            <a:ext cx="2776200" cy="171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5"/>
          <p:cNvSpPr/>
          <p:nvPr/>
        </p:nvSpPr>
        <p:spPr>
          <a:xfrm>
            <a:off x="1090675" y="2501675"/>
            <a:ext cx="1815600" cy="171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06"/>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p>
        </p:txBody>
      </p:sp>
      <p:sp>
        <p:nvSpPr>
          <p:cNvPr id="2280" name="Google Shape;2280;p10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81" name="Google Shape;2281;p106"/>
          <p:cNvSpPr/>
          <p:nvPr/>
        </p:nvSpPr>
        <p:spPr>
          <a:xfrm>
            <a:off x="1695450" y="3083731"/>
            <a:ext cx="33624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6"/>
          <p:cNvSpPr/>
          <p:nvPr/>
        </p:nvSpPr>
        <p:spPr>
          <a:xfrm>
            <a:off x="292900" y="2050250"/>
            <a:ext cx="3738550" cy="828675"/>
          </a:xfrm>
          <a:custGeom>
            <a:rect b="b" l="l" r="r" t="t"/>
            <a:pathLst>
              <a:path extrusionOk="0" h="33147" w="149542">
                <a:moveTo>
                  <a:pt x="0" y="8192"/>
                </a:moveTo>
                <a:lnTo>
                  <a:pt x="69342" y="8192"/>
                </a:lnTo>
                <a:lnTo>
                  <a:pt x="69342" y="0"/>
                </a:lnTo>
                <a:lnTo>
                  <a:pt x="149542" y="0"/>
                </a:lnTo>
                <a:lnTo>
                  <a:pt x="149542" y="33147"/>
                </a:lnTo>
                <a:lnTo>
                  <a:pt x="95" y="33147"/>
                </a:lnTo>
                <a:close/>
              </a:path>
            </a:pathLst>
          </a:custGeom>
          <a:noFill/>
          <a:ln cap="flat" cmpd="sng" w="19050">
            <a:solidFill>
              <a:schemeClr val="accent2"/>
            </a:solidFill>
            <a:prstDash val="solid"/>
            <a:round/>
            <a:headEnd len="med" w="med" type="none"/>
            <a:tailEnd len="med" w="med" type="none"/>
          </a:ln>
        </p:spPr>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107"/>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t/>
            </a:r>
            <a:endParaRPr sz="900">
              <a:solidFill>
                <a:srgbClr val="3F51B5"/>
              </a:solidFill>
            </a:endParaRPr>
          </a:p>
        </p:txBody>
      </p:sp>
      <p:sp>
        <p:nvSpPr>
          <p:cNvPr id="2288" name="Google Shape;2288;p10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89" name="Google Shape;2289;p107"/>
          <p:cNvSpPr/>
          <p:nvPr/>
        </p:nvSpPr>
        <p:spPr>
          <a:xfrm>
            <a:off x="334975" y="3486151"/>
            <a:ext cx="6170700" cy="702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08"/>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You use a special key to mark </a:t>
            </a:r>
            <a:r>
              <a:rPr b="1" lang="en" sz="1400">
                <a:latin typeface="Open Sans"/>
                <a:ea typeface="Open Sans"/>
                <a:cs typeface="Open Sans"/>
                <a:sym typeface="Open Sans"/>
              </a:rPr>
              <a:t>everything</a:t>
            </a:r>
            <a:r>
              <a:rPr lang="en" sz="1400">
                <a:latin typeface="Open Sans"/>
                <a:ea typeface="Open Sans"/>
                <a:cs typeface="Open Sans"/>
                <a:sym typeface="Open Sans"/>
              </a:rPr>
              <a:t> generated by the compiler and can transfer </a:t>
            </a:r>
            <a:r>
              <a:rPr b="1" lang="en" sz="1400">
                <a:latin typeface="Open Sans"/>
                <a:ea typeface="Open Sans"/>
                <a:cs typeface="Open Sans"/>
                <a:sym typeface="Open Sans"/>
              </a:rPr>
              <a:t>any</a:t>
            </a:r>
            <a:r>
              <a:rPr lang="en" sz="1400">
                <a:latin typeface="Open Sans"/>
                <a:ea typeface="Open Sans"/>
                <a:cs typeface="Open Sans"/>
                <a:sym typeface="Open Sans"/>
              </a:rPr>
              <a:t> information between </a:t>
            </a:r>
            <a:r>
              <a:rPr lang="en" sz="1400">
                <a:latin typeface="Open Sans"/>
                <a:ea typeface="Open Sans"/>
                <a:cs typeface="Open Sans"/>
                <a:sym typeface="Open Sans"/>
              </a:rPr>
              <a:t>frontend</a:t>
            </a:r>
            <a:r>
              <a:rPr lang="en" sz="1400">
                <a:latin typeface="Open Sans"/>
                <a:ea typeface="Open Sans"/>
                <a:cs typeface="Open Sans"/>
                <a:sym typeface="Open Sans"/>
              </a:rPr>
              <a:t> and </a:t>
            </a:r>
            <a:r>
              <a:rPr lang="en" sz="1400">
                <a:latin typeface="Open Sans"/>
                <a:ea typeface="Open Sans"/>
                <a:cs typeface="Open Sans"/>
                <a:sym typeface="Open Sans"/>
              </a:rPr>
              <a:t>backend</a:t>
            </a:r>
            <a:r>
              <a:rPr lang="en" sz="1400">
                <a:latin typeface="Open Sans"/>
                <a:ea typeface="Open Sans"/>
                <a:cs typeface="Open Sans"/>
                <a:sym typeface="Open Sans"/>
              </a:rPr>
              <a:t>. So it also helps to find the new declaration to generate it’s IR.</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400">
              <a:solidFill>
                <a:srgbClr val="3F51B5"/>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F51B5"/>
                </a:solidFill>
              </a:rPr>
              <a:t>class</a:t>
            </a:r>
            <a:r>
              <a:rPr lang="en" sz="1100">
                <a:solidFill>
                  <a:srgbClr val="37474F"/>
                </a:solidFill>
              </a:rPr>
              <a:t> </a:t>
            </a:r>
            <a:r>
              <a:rPr lang="en" sz="1100">
                <a:solidFill>
                  <a:srgbClr val="8250DF"/>
                </a:solidFill>
              </a:rPr>
              <a:t>SimpleClassGenerator</a:t>
            </a:r>
            <a:r>
              <a:rPr lang="en" sz="1100">
                <a:solidFill>
                  <a:srgbClr val="37474F"/>
                </a:solidFill>
              </a:rPr>
              <a:t>(session: </a:t>
            </a:r>
            <a:r>
              <a:rPr lang="en" sz="1100">
                <a:solidFill>
                  <a:srgbClr val="8250DF"/>
                </a:solidFill>
              </a:rPr>
              <a:t>FirSession</a:t>
            </a:r>
            <a:r>
              <a:rPr lang="en" sz="1100">
                <a:solidFill>
                  <a:srgbClr val="37474F"/>
                </a:solidFill>
              </a:rPr>
              <a:t>) : FirDeclarationGenerationExtension(session) {</a:t>
            </a:r>
            <a:endParaRPr sz="1100">
              <a:solidFill>
                <a:srgbClr val="37474F"/>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7474F"/>
                </a:solidFill>
              </a:rPr>
              <a:t>    </a:t>
            </a:r>
            <a:r>
              <a:rPr lang="en" sz="1100">
                <a:solidFill>
                  <a:srgbClr val="3F51B5"/>
                </a:solidFill>
              </a:rPr>
              <a:t>object</a:t>
            </a:r>
            <a:r>
              <a:rPr lang="en" sz="1100">
                <a:solidFill>
                  <a:srgbClr val="37474F"/>
                </a:solidFill>
              </a:rPr>
              <a:t> Key : GeneratedDeclarationKey()</a:t>
            </a:r>
            <a:endParaRPr sz="1100">
              <a:solidFill>
                <a:srgbClr val="37474F"/>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50000"/>
              </a:lnSpc>
              <a:spcBef>
                <a:spcPts val="0"/>
              </a:spcBef>
              <a:spcAft>
                <a:spcPts val="0"/>
              </a:spcAft>
              <a:buNone/>
            </a:pPr>
            <a:r>
              <a:t/>
            </a:r>
            <a:endParaRPr sz="1400">
              <a:solidFill>
                <a:srgbClr val="3F51B5"/>
              </a:solidFill>
            </a:endParaRPr>
          </a:p>
        </p:txBody>
      </p:sp>
      <p:sp>
        <p:nvSpPr>
          <p:cNvPr id="2295" name="Google Shape;2295;p10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96" name="Google Shape;2296;p108"/>
          <p:cNvSpPr/>
          <p:nvPr/>
        </p:nvSpPr>
        <p:spPr>
          <a:xfrm>
            <a:off x="334975" y="3187550"/>
            <a:ext cx="3495600" cy="265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